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handoutMasterIdLst>
    <p:handoutMasterId r:id="rId31"/>
  </p:handoutMasterIdLst>
  <p:sldIdLst>
    <p:sldId id="389" r:id="rId2"/>
    <p:sldId id="452" r:id="rId3"/>
    <p:sldId id="264" r:id="rId4"/>
    <p:sldId id="453" r:id="rId5"/>
    <p:sldId id="454" r:id="rId6"/>
    <p:sldId id="455" r:id="rId7"/>
    <p:sldId id="456" r:id="rId8"/>
    <p:sldId id="457" r:id="rId9"/>
    <p:sldId id="458" r:id="rId10"/>
    <p:sldId id="459" r:id="rId11"/>
    <p:sldId id="476" r:id="rId12"/>
    <p:sldId id="460" r:id="rId13"/>
    <p:sldId id="461" r:id="rId14"/>
    <p:sldId id="462" r:id="rId15"/>
    <p:sldId id="463" r:id="rId16"/>
    <p:sldId id="464" r:id="rId17"/>
    <p:sldId id="465" r:id="rId18"/>
    <p:sldId id="467" r:id="rId19"/>
    <p:sldId id="466" r:id="rId20"/>
    <p:sldId id="468" r:id="rId21"/>
    <p:sldId id="469" r:id="rId22"/>
    <p:sldId id="470" r:id="rId23"/>
    <p:sldId id="471" r:id="rId24"/>
    <p:sldId id="475" r:id="rId25"/>
    <p:sldId id="472" r:id="rId26"/>
    <p:sldId id="473" r:id="rId27"/>
    <p:sldId id="295" r:id="rId28"/>
    <p:sldId id="325"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6667" autoAdjust="0"/>
    <p:restoredTop sz="94660"/>
  </p:normalViewPr>
  <p:slideViewPr>
    <p:cSldViewPr>
      <p:cViewPr varScale="1">
        <p:scale>
          <a:sx n="84" d="100"/>
          <a:sy n="84" d="100"/>
        </p:scale>
        <p:origin x="96"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03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mcp-navd-20b\user$\Michael.R.MacDonald\bethesda_hiv\hiv-risk-2010-2018-bybo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Self-reported</a:t>
            </a:r>
            <a:r>
              <a:rPr lang="en-US" sz="1200" baseline="0" dirty="0"/>
              <a:t> HIV Transmission Risks; HIV-diagnosed Active Duty Sailors and Marines 2010-2018 (n= 587) </a:t>
            </a:r>
            <a:r>
              <a:rPr lang="en-US" sz="1000" baseline="0" dirty="0"/>
              <a:t>Source: </a:t>
            </a:r>
            <a:r>
              <a:rPr lang="en-US" sz="1000" b="0" i="0" u="none" strike="noStrike" baseline="0" dirty="0" smtClean="0">
                <a:latin typeface="+mn-lt"/>
              </a:rPr>
              <a:t>Assessment of Risk Behaviors and Sex-Seeking Practices among Male Active Duty Sailors and Marines Infected with HIV, 2010-2018 (</a:t>
            </a:r>
            <a:r>
              <a:rPr lang="en-US" sz="1000" b="0" i="0" u="none" strike="noStrike" baseline="0" dirty="0" smtClean="0"/>
              <a:t>NMCPHC-EDC; </a:t>
            </a:r>
            <a:r>
              <a:rPr lang="en-US" sz="1000" b="0" i="0" u="none" strike="noStrike" baseline="0" dirty="0" smtClean="0"/>
              <a:t>Apri</a:t>
            </a:r>
            <a:endParaRPr lang="en-US" sz="1000" dirty="0">
              <a:latin typeface="+mn-lt"/>
            </a:endParaRPr>
          </a:p>
        </c:rich>
      </c:tx>
      <c:layout/>
      <c:overlay val="0"/>
    </c:title>
    <c:autoTitleDeleted val="0"/>
    <c:plotArea>
      <c:layout/>
      <c:barChart>
        <c:barDir val="bar"/>
        <c:grouping val="clustered"/>
        <c:varyColors val="0"/>
        <c:ser>
          <c:idx val="0"/>
          <c:order val="0"/>
          <c:tx>
            <c:strRef>
              <c:f>Sheet1!$D$2</c:f>
              <c:strCache>
                <c:ptCount val="1"/>
                <c:pt idx="0">
                  <c:v>% of Patients Self-Reporting Risk</c:v>
                </c:pt>
              </c:strCache>
            </c:strRef>
          </c:tx>
          <c:invertIfNegative val="0"/>
          <c:dPt>
            <c:idx val="1"/>
            <c:invertIfNegative val="0"/>
            <c:bubble3D val="0"/>
            <c:spPr>
              <a:solidFill>
                <a:srgbClr val="C00000"/>
              </a:solidFill>
            </c:spPr>
          </c:dPt>
          <c:dPt>
            <c:idx val="3"/>
            <c:invertIfNegative val="0"/>
            <c:bubble3D val="0"/>
            <c:spPr>
              <a:solidFill>
                <a:srgbClr val="C00000"/>
              </a:solidFill>
            </c:spPr>
          </c:dPt>
          <c:dPt>
            <c:idx val="5"/>
            <c:invertIfNegative val="0"/>
            <c:bubble3D val="0"/>
            <c:spPr>
              <a:solidFill>
                <a:srgbClr val="C00000"/>
              </a:solidFill>
            </c:spPr>
          </c:dPt>
          <c:dPt>
            <c:idx val="7"/>
            <c:invertIfNegative val="0"/>
            <c:bubble3D val="0"/>
            <c:spPr>
              <a:solidFill>
                <a:srgbClr val="C00000"/>
              </a:solidFill>
            </c:spPr>
          </c:dPt>
          <c:dPt>
            <c:idx val="9"/>
            <c:invertIfNegative val="0"/>
            <c:bubble3D val="0"/>
            <c:spPr>
              <a:solidFill>
                <a:srgbClr val="C00000"/>
              </a:solidFill>
            </c:spPr>
          </c:dPt>
          <c:dPt>
            <c:idx val="11"/>
            <c:invertIfNegative val="0"/>
            <c:bubble3D val="0"/>
            <c:spPr>
              <a:solidFill>
                <a:srgbClr val="C00000"/>
              </a:solidFill>
            </c:spPr>
          </c:dPt>
          <c:dPt>
            <c:idx val="13"/>
            <c:invertIfNegative val="0"/>
            <c:bubble3D val="0"/>
            <c:spPr>
              <a:solidFill>
                <a:srgbClr val="C00000"/>
              </a:solidFill>
            </c:spPr>
          </c:dPt>
          <c:dPt>
            <c:idx val="15"/>
            <c:invertIfNegative val="0"/>
            <c:bubble3D val="0"/>
            <c:spPr>
              <a:solidFill>
                <a:srgbClr val="C0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Sheet1!$A$3:$A$18</c:f>
              <c:strCache>
                <c:ptCount val="16"/>
                <c:pt idx="0">
                  <c:v>Been incarcerated (Navy)</c:v>
                </c:pt>
                <c:pt idx="1">
                  <c:v>Been incarcerated (Marines)</c:v>
                </c:pt>
                <c:pt idx="2">
                  <c:v>Sex with a person known to be an IDU* (Navy)</c:v>
                </c:pt>
                <c:pt idx="3">
                  <c:v>Sex with a person known to be an IDU* (Marines)</c:v>
                </c:pt>
                <c:pt idx="4">
                  <c:v>Exchanged drugs or money for sex (Navy)</c:v>
                </c:pt>
                <c:pt idx="5">
                  <c:v>Exchanged drugs or money for sex (Marines)</c:v>
                </c:pt>
                <c:pt idx="6">
                  <c:v>Used injection or non-injection drugs (Navy)</c:v>
                </c:pt>
                <c:pt idx="7">
                  <c:v>Used injection or non-injection drugs (Marines)</c:v>
                </c:pt>
                <c:pt idx="8">
                  <c:v>Sex while intoxicated and/or high on drugs (Navy)</c:v>
                </c:pt>
                <c:pt idx="9">
                  <c:v>Sex while intoxicated and/or high on drugs (Marines)</c:v>
                </c:pt>
                <c:pt idx="10">
                  <c:v>Sex with a female (Navy)</c:v>
                </c:pt>
                <c:pt idx="11">
                  <c:v>Sex with a female (Marines)</c:v>
                </c:pt>
                <c:pt idx="12">
                  <c:v>Sex with an anonymous partner (Navy)</c:v>
                </c:pt>
                <c:pt idx="13">
                  <c:v>Sex with an anonymous partner (Marines)</c:v>
                </c:pt>
                <c:pt idx="14">
                  <c:v>Sex with a male (Navy)</c:v>
                </c:pt>
                <c:pt idx="15">
                  <c:v>Sex with a male (Marines)</c:v>
                </c:pt>
              </c:strCache>
            </c:strRef>
          </c:cat>
          <c:val>
            <c:numRef>
              <c:f>Sheet1!$D$3:$D$18</c:f>
              <c:numCache>
                <c:formatCode>General</c:formatCode>
                <c:ptCount val="16"/>
                <c:pt idx="0">
                  <c:v>1.4</c:v>
                </c:pt>
                <c:pt idx="1">
                  <c:v>6</c:v>
                </c:pt>
                <c:pt idx="2">
                  <c:v>3.1</c:v>
                </c:pt>
                <c:pt idx="3">
                  <c:v>5.3</c:v>
                </c:pt>
                <c:pt idx="4">
                  <c:v>4.4000000000000004</c:v>
                </c:pt>
                <c:pt idx="5">
                  <c:v>4.5999999999999996</c:v>
                </c:pt>
                <c:pt idx="6">
                  <c:v>11.9</c:v>
                </c:pt>
                <c:pt idx="7">
                  <c:v>12.9</c:v>
                </c:pt>
                <c:pt idx="8">
                  <c:v>32.1</c:v>
                </c:pt>
                <c:pt idx="9">
                  <c:v>32.6</c:v>
                </c:pt>
                <c:pt idx="10">
                  <c:v>41.8</c:v>
                </c:pt>
                <c:pt idx="11">
                  <c:v>59.9</c:v>
                </c:pt>
                <c:pt idx="12">
                  <c:v>54.1</c:v>
                </c:pt>
                <c:pt idx="13">
                  <c:v>63.6</c:v>
                </c:pt>
                <c:pt idx="14">
                  <c:v>69.5</c:v>
                </c:pt>
                <c:pt idx="15">
                  <c:v>56.1</c:v>
                </c:pt>
              </c:numCache>
            </c:numRef>
          </c:val>
        </c:ser>
        <c:dLbls>
          <c:showLegendKey val="0"/>
          <c:showVal val="1"/>
          <c:showCatName val="0"/>
          <c:showSerName val="0"/>
          <c:showPercent val="0"/>
          <c:showBubbleSize val="0"/>
        </c:dLbls>
        <c:gapWidth val="150"/>
        <c:overlap val="-25"/>
        <c:axId val="330642536"/>
        <c:axId val="330640184"/>
      </c:barChart>
      <c:catAx>
        <c:axId val="330642536"/>
        <c:scaling>
          <c:orientation val="minMax"/>
        </c:scaling>
        <c:delete val="0"/>
        <c:axPos val="l"/>
        <c:numFmt formatCode="General" sourceLinked="0"/>
        <c:majorTickMark val="none"/>
        <c:minorTickMark val="none"/>
        <c:tickLblPos val="nextTo"/>
        <c:txPr>
          <a:bodyPr/>
          <a:lstStyle/>
          <a:p>
            <a:pPr>
              <a:defRPr b="1"/>
            </a:pPr>
            <a:endParaRPr lang="en-US"/>
          </a:p>
        </c:txPr>
        <c:crossAx val="330640184"/>
        <c:crosses val="autoZero"/>
        <c:auto val="1"/>
        <c:lblAlgn val="ctr"/>
        <c:lblOffset val="100"/>
        <c:noMultiLvlLbl val="0"/>
      </c:catAx>
      <c:valAx>
        <c:axId val="330640184"/>
        <c:scaling>
          <c:orientation val="minMax"/>
          <c:max val="100"/>
        </c:scaling>
        <c:delete val="1"/>
        <c:axPos val="b"/>
        <c:numFmt formatCode="General" sourceLinked="1"/>
        <c:majorTickMark val="out"/>
        <c:minorTickMark val="none"/>
        <c:tickLblPos val="nextTo"/>
        <c:crossAx val="330642536"/>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0.64955</cdr:x>
      <cdr:y>0.49098</cdr:y>
    </cdr:from>
    <cdr:to>
      <cdr:x>0.93857</cdr:x>
      <cdr:y>0.70458</cdr:y>
    </cdr:to>
    <cdr:sp macro="" textlink="">
      <cdr:nvSpPr>
        <cdr:cNvPr id="2" name="TextBox 1"/>
        <cdr:cNvSpPr txBox="1"/>
      </cdr:nvSpPr>
      <cdr:spPr>
        <a:xfrm xmlns:a="http://schemas.openxmlformats.org/drawingml/2006/main">
          <a:off x="5636353" y="3093440"/>
          <a:ext cx="2507959" cy="13457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0.46131</cdr:x>
      <cdr:y>0.74489</cdr:y>
    </cdr:from>
    <cdr:to>
      <cdr:x>0.97941</cdr:x>
      <cdr:y>0.92626</cdr:y>
    </cdr:to>
    <cdr:sp macro="" textlink="">
      <cdr:nvSpPr>
        <cdr:cNvPr id="3" name="TextBox 2"/>
        <cdr:cNvSpPr txBox="1"/>
      </cdr:nvSpPr>
      <cdr:spPr>
        <a:xfrm xmlns:a="http://schemas.openxmlformats.org/drawingml/2006/main">
          <a:off x="3991208" y="4684068"/>
          <a:ext cx="4482537" cy="1140502"/>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b="1"/>
            <a:t>Notes:</a:t>
          </a:r>
        </a:p>
        <a:p xmlns:a="http://schemas.openxmlformats.org/drawingml/2006/main">
          <a:r>
            <a:rPr lang="en-US" sz="1100" b="1"/>
            <a:t>- Risks during the 12 months prior to the HIV diagnosis.</a:t>
          </a:r>
        </a:p>
        <a:p xmlns:a="http://schemas.openxmlformats.org/drawingml/2006/main">
          <a:r>
            <a:rPr lang="en-US" sz="1100" b="1"/>
            <a:t>- Patients could report multiple risks.</a:t>
          </a:r>
        </a:p>
        <a:p xmlns:a="http://schemas.openxmlformats.org/drawingml/2006/main">
          <a:r>
            <a:rPr lang="en-US" sz="1100" b="1"/>
            <a:t>- Data</a:t>
          </a:r>
          <a:r>
            <a:rPr lang="en-US" sz="1100" b="1" baseline="0"/>
            <a:t> acquired at 3 sites by a variety of military and civilian interviewers.</a:t>
          </a:r>
        </a:p>
        <a:p xmlns:a="http://schemas.openxmlformats.org/drawingml/2006/main">
          <a:endParaRPr lang="en-US" sz="1100" b="1" baseline="0"/>
        </a:p>
        <a:p xmlns:a="http://schemas.openxmlformats.org/drawingml/2006/main">
          <a:r>
            <a:rPr lang="en-US" sz="1100" b="1" baseline="0"/>
            <a:t>* IDU = injection drug user</a:t>
          </a:r>
          <a:endParaRPr lang="en-US" sz="11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B8644F2F-57B8-4B11-A4E4-7A55CA9C42C3}" type="slidenum">
              <a:rPr lang="en-US"/>
              <a:pPr>
                <a:defRPr/>
              </a:pPr>
              <a:t>‹#›</a:t>
            </a:fld>
            <a:endParaRPr lang="en-US"/>
          </a:p>
        </p:txBody>
      </p:sp>
    </p:spTree>
    <p:extLst>
      <p:ext uri="{BB962C8B-B14F-4D97-AF65-F5344CB8AC3E}">
        <p14:creationId xmlns:p14="http://schemas.microsoft.com/office/powerpoint/2010/main" val="3064267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7C8BFA85-4D83-43CC-89C0-C5A97352B9F2}" type="slidenum">
              <a:rPr lang="en-US"/>
              <a:pPr>
                <a:defRPr/>
              </a:pPr>
              <a:t>‹#›</a:t>
            </a:fld>
            <a:endParaRPr lang="en-US"/>
          </a:p>
        </p:txBody>
      </p:sp>
    </p:spTree>
    <p:extLst>
      <p:ext uri="{BB962C8B-B14F-4D97-AF65-F5344CB8AC3E}">
        <p14:creationId xmlns:p14="http://schemas.microsoft.com/office/powerpoint/2010/main" val="2359199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288" cy="6871716"/>
          </a:xfrm>
          <a:prstGeom prst="rect">
            <a:avLst/>
          </a:prstGeom>
        </p:spPr>
      </p:pic>
      <p:sp>
        <p:nvSpPr>
          <p:cNvPr id="2" name="Title 1"/>
          <p:cNvSpPr>
            <a:spLocks noGrp="1"/>
          </p:cNvSpPr>
          <p:nvPr>
            <p:ph type="ctrTitle"/>
          </p:nvPr>
        </p:nvSpPr>
        <p:spPr>
          <a:xfrm>
            <a:off x="1121585" y="3699250"/>
            <a:ext cx="7772400" cy="1089398"/>
          </a:xfrm>
        </p:spPr>
        <p:txBody>
          <a:bodyPr/>
          <a:lstStyle>
            <a:lvl1pPr>
              <a:defRPr>
                <a:solidFill>
                  <a:schemeClr val="accent1"/>
                </a:solidFill>
                <a:latin typeface="+mj-lt"/>
                <a:cs typeface="Impact"/>
              </a:defRPr>
            </a:lvl1pPr>
          </a:lstStyle>
          <a:p>
            <a:r>
              <a:rPr lang="en-US" smtClean="0"/>
              <a:t>Click to edit Master title style</a:t>
            </a:r>
            <a:endParaRPr lang="en-US" dirty="0"/>
          </a:p>
        </p:txBody>
      </p:sp>
      <p:sp>
        <p:nvSpPr>
          <p:cNvPr id="3" name="Subtitle 2"/>
          <p:cNvSpPr>
            <a:spLocks noGrp="1"/>
          </p:cNvSpPr>
          <p:nvPr>
            <p:ph type="subTitle" idx="1"/>
          </p:nvPr>
        </p:nvSpPr>
        <p:spPr>
          <a:xfrm>
            <a:off x="1121585" y="4803590"/>
            <a:ext cx="7772400" cy="593910"/>
          </a:xfrm>
        </p:spPr>
        <p:txBody>
          <a:bodyPr/>
          <a:lstStyle>
            <a:lvl1pPr marL="0" indent="0" algn="l">
              <a:buNone/>
              <a:defRPr>
                <a:solidFill>
                  <a:srgbClr val="A6A6A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3444885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CF5EEDD3-43CE-4A06-8EEE-AA7BB338CBEB}" type="slidenum">
              <a:rPr lang="en-US" smtClean="0"/>
              <a:pPr>
                <a:defRPr/>
              </a:pPr>
              <a:t>‹#›</a:t>
            </a:fld>
            <a:endParaRPr lang="en-US"/>
          </a:p>
        </p:txBody>
      </p:sp>
      <p:sp>
        <p:nvSpPr>
          <p:cNvPr id="7"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337300281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724A5D16-F0C8-4327-9745-ABB8189D9582}" type="slidenum">
              <a:rPr lang="en-US" smtClean="0"/>
              <a:pPr>
                <a:defRPr/>
              </a:pPr>
              <a:t>‹#›</a:t>
            </a:fld>
            <a:endParaRPr lang="en-US"/>
          </a:p>
        </p:txBody>
      </p:sp>
      <p:sp>
        <p:nvSpPr>
          <p:cNvPr id="7"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183015667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569D5191-711F-4EF1-9173-62280858F38D}" type="slidenum">
              <a:rPr lang="en-US" smtClean="0"/>
              <a:pPr>
                <a:defRPr/>
              </a:pPr>
              <a:t>‹#›</a:t>
            </a:fld>
            <a:endParaRPr lang="en-US"/>
          </a:p>
        </p:txBody>
      </p:sp>
      <p:sp>
        <p:nvSpPr>
          <p:cNvPr id="7"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77242940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EA78E74-88AC-40E0-BC31-2F891216750B}" type="slidenum">
              <a:rPr lang="en-US" smtClean="0"/>
              <a:pPr>
                <a:defRPr/>
              </a:pPr>
              <a:t>‹#›</a:t>
            </a:fld>
            <a:endParaRPr lang="en-US"/>
          </a:p>
        </p:txBody>
      </p:sp>
      <p:sp>
        <p:nvSpPr>
          <p:cNvPr id="7"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282478342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pPr>
              <a:defRPr/>
            </a:pPr>
            <a:fld id="{71E8D000-B229-42BF-B4DF-8524903D06F8}" type="slidenum">
              <a:rPr lang="en-US" smtClean="0"/>
              <a:pPr>
                <a:defRPr/>
              </a:pPr>
              <a:t>‹#›</a:t>
            </a:fld>
            <a:endParaRPr lang="en-US"/>
          </a:p>
        </p:txBody>
      </p:sp>
      <p:sp>
        <p:nvSpPr>
          <p:cNvPr id="8"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141242020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lvl1pPr>
          </a:lstStyle>
          <a:p>
            <a:pPr>
              <a:defRPr/>
            </a:pPr>
            <a:fld id="{32F85863-67DD-4B41-A830-1D77E9EC1D9B}" type="slidenum">
              <a:rPr lang="en-US" smtClean="0"/>
              <a:pPr>
                <a:defRPr/>
              </a:pPr>
              <a:t>‹#›</a:t>
            </a:fld>
            <a:endParaRPr lang="en-US"/>
          </a:p>
        </p:txBody>
      </p:sp>
      <p:sp>
        <p:nvSpPr>
          <p:cNvPr id="10" name="Footer Placeholder 4"/>
          <p:cNvSpPr>
            <a:spLocks noGrp="1"/>
          </p:cNvSpPr>
          <p:nvPr>
            <p:ph type="ftr" sz="quarter" idx="1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7347462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lvl1pPr>
          </a:lstStyle>
          <a:p>
            <a:pPr>
              <a:defRPr/>
            </a:pPr>
            <a:fld id="{FAE2BA73-8655-4554-B031-884EC9358A89}" type="slidenum">
              <a:rPr lang="en-US" smtClean="0"/>
              <a:pPr>
                <a:defRPr/>
              </a:pPr>
              <a:t>‹#›</a:t>
            </a:fld>
            <a:endParaRPr lang="en-US"/>
          </a:p>
        </p:txBody>
      </p:sp>
      <p:sp>
        <p:nvSpPr>
          <p:cNvPr id="6"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72573149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EB0FA9EA-7C4E-4045-B1E8-457C846663F4}" type="slidenum">
              <a:rPr lang="en-US" smtClean="0"/>
              <a:pPr>
                <a:defRPr/>
              </a:pPr>
              <a:t>‹#›</a:t>
            </a:fld>
            <a:endParaRPr lang="en-US"/>
          </a:p>
        </p:txBody>
      </p:sp>
      <p:sp>
        <p:nvSpPr>
          <p:cNvPr id="5"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239368846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pPr>
              <a:defRPr/>
            </a:pPr>
            <a:fld id="{BDAD0AFB-A48E-4870-BFCF-80EE5320C791}" type="slidenum">
              <a:rPr lang="en-US" smtClean="0"/>
              <a:pPr>
                <a:defRPr/>
              </a:pPr>
              <a:t>‹#›</a:t>
            </a:fld>
            <a:endParaRPr lang="en-US"/>
          </a:p>
        </p:txBody>
      </p:sp>
      <p:sp>
        <p:nvSpPr>
          <p:cNvPr id="8"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5487488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pPr>
              <a:defRPr/>
            </a:pPr>
            <a:fld id="{597BA4C3-2D21-440D-8A03-695BF90E7BE1}" type="slidenum">
              <a:rPr lang="en-US" smtClean="0"/>
              <a:pPr>
                <a:defRPr/>
              </a:pPr>
              <a:t>‹#›</a:t>
            </a:fld>
            <a:endParaRPr lang="en-US"/>
          </a:p>
        </p:txBody>
      </p:sp>
      <p:sp>
        <p:nvSpPr>
          <p:cNvPr id="8"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331715868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56192" cy="6867144"/>
          </a:xfrm>
          <a:prstGeom prst="rect">
            <a:avLst/>
          </a:prstGeom>
        </p:spPr>
      </p:pic>
      <p:sp>
        <p:nvSpPr>
          <p:cNvPr id="1027" name="Title Placeholder 1"/>
          <p:cNvSpPr>
            <a:spLocks noGrp="1"/>
          </p:cNvSpPr>
          <p:nvPr>
            <p:ph type="title"/>
          </p:nvPr>
        </p:nvSpPr>
        <p:spPr bwMode="auto">
          <a:xfrm>
            <a:off x="457200" y="274638"/>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8" name="Text Placeholder 2"/>
          <p:cNvSpPr>
            <a:spLocks noGrp="1"/>
          </p:cNvSpPr>
          <p:nvPr>
            <p:ph type="body" idx="1"/>
          </p:nvPr>
        </p:nvSpPr>
        <p:spPr bwMode="auto">
          <a:xfrm>
            <a:off x="457200" y="1411288"/>
            <a:ext cx="82296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164974" y="6356350"/>
            <a:ext cx="4845301"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rgbClr val="FFFFFF"/>
                </a:solidFill>
                <a:latin typeface="+mn-lt"/>
                <a:ea typeface="+mn-ea"/>
                <a:cs typeface="+mn-cs"/>
              </a:defRPr>
            </a:lvl1pPr>
          </a:lstStyle>
          <a:p>
            <a:pPr>
              <a:defRPr/>
            </a:pPr>
            <a:fld id="{9D42927A-96B8-4F5B-9577-EF78F59283F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3000" b="1" kern="1200">
          <a:solidFill>
            <a:schemeClr val="accent1"/>
          </a:solidFill>
          <a:latin typeface="+mj-lt"/>
          <a:ea typeface="ＭＳ Ｐゴシック" charset="0"/>
          <a:cs typeface="ＭＳ Ｐゴシック" charset="0"/>
        </a:defRPr>
      </a:lvl1pPr>
      <a:lvl2pPr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2pPr>
      <a:lvl3pPr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3pPr>
      <a:lvl4pPr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4pPr>
      <a:lvl5pPr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6pPr>
      <a:lvl7pPr marL="914400"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7pPr>
      <a:lvl8pPr marL="1371600"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8pPr>
      <a:lvl9pPr marL="1828800" algn="l" defTabSz="457200" rtl="0" eaLnBrk="1" fontAlgn="base" hangingPunct="1">
        <a:spcBef>
          <a:spcPct val="0"/>
        </a:spcBef>
        <a:spcAft>
          <a:spcPct val="0"/>
        </a:spcAft>
        <a:defRPr sz="3000" b="1">
          <a:solidFill>
            <a:srgbClr val="431C61"/>
          </a:solidFill>
          <a:latin typeface="Arial Narrow" charset="0"/>
          <a:ea typeface="ＭＳ Ｐゴシック" charset="0"/>
          <a:cs typeface="ＭＳ Ｐゴシック" charset="0"/>
        </a:defRPr>
      </a:lvl9pPr>
    </p:titleStyle>
    <p:bodyStyle>
      <a:lvl1pPr marL="273050" indent="-273050" algn="l" defTabSz="457200" rtl="0" eaLnBrk="1" fontAlgn="base" hangingPunct="1">
        <a:spcBef>
          <a:spcPct val="0"/>
        </a:spcBef>
        <a:spcAft>
          <a:spcPct val="0"/>
        </a:spcAft>
        <a:buClr>
          <a:schemeClr val="accent1"/>
        </a:buClr>
        <a:buFont typeface="Wingdings" charset="0"/>
        <a:buChar char="§"/>
        <a:defRPr sz="2400" kern="1200">
          <a:solidFill>
            <a:schemeClr val="tx1"/>
          </a:solidFill>
          <a:latin typeface="+mn-lt"/>
          <a:ea typeface="ＭＳ Ｐゴシック" charset="0"/>
          <a:cs typeface="ＭＳ Ｐゴシック" charset="0"/>
        </a:defRPr>
      </a:lvl1pPr>
      <a:lvl2pPr marL="639763" indent="-319088" algn="l" defTabSz="457200" rtl="0" eaLnBrk="1" fontAlgn="base" hangingPunct="1">
        <a:spcBef>
          <a:spcPts val="600"/>
        </a:spcBef>
        <a:spcAft>
          <a:spcPct val="0"/>
        </a:spcAft>
        <a:buClr>
          <a:schemeClr val="accent1"/>
        </a:buClr>
        <a:buFont typeface="Arial" charset="0"/>
        <a:buChar char="–"/>
        <a:defRPr sz="2400" kern="1200">
          <a:solidFill>
            <a:schemeClr val="tx1"/>
          </a:solidFill>
          <a:latin typeface="+mn-lt"/>
          <a:ea typeface="ＭＳ Ｐゴシック" charset="0"/>
          <a:cs typeface="+mn-cs"/>
        </a:defRPr>
      </a:lvl2pPr>
      <a:lvl3pPr marL="958850" indent="-273050" algn="l" defTabSz="457200" rtl="0" eaLnBrk="1" fontAlgn="base" hangingPunct="1">
        <a:spcBef>
          <a:spcPts val="600"/>
        </a:spcBef>
        <a:spcAft>
          <a:spcPct val="0"/>
        </a:spcAft>
        <a:buClr>
          <a:schemeClr val="accent1"/>
        </a:buClr>
        <a:buFont typeface="Arial" charset="0"/>
        <a:buChar char="•"/>
        <a:defRPr sz="2400" kern="1200">
          <a:solidFill>
            <a:schemeClr val="tx1"/>
          </a:solidFill>
          <a:latin typeface="+mn-lt"/>
          <a:ea typeface="ＭＳ Ｐゴシック" charset="0"/>
          <a:cs typeface="+mn-cs"/>
        </a:defRPr>
      </a:lvl3pPr>
      <a:lvl4pPr marL="1325563" indent="-273050" algn="l" defTabSz="457200" rtl="0" eaLnBrk="1" fontAlgn="base" hangingPunct="1">
        <a:spcBef>
          <a:spcPts val="600"/>
        </a:spcBef>
        <a:spcAft>
          <a:spcPct val="0"/>
        </a:spcAft>
        <a:buClr>
          <a:schemeClr val="accent1"/>
        </a:buClr>
        <a:buFont typeface="Arial" charset="0"/>
        <a:buChar char="–"/>
        <a:defRPr sz="24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med.navy.mil/sites/nmcphc/health-promotion/reproductive-sexual-health/Pages/hiv-prevention-resources.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982" y="3699250"/>
            <a:ext cx="7357218" cy="1089398"/>
          </a:xfrm>
        </p:spPr>
        <p:txBody>
          <a:bodyPr/>
          <a:lstStyle/>
          <a:p>
            <a:r>
              <a:rPr lang="en-US" dirty="0" smtClean="0"/>
              <a:t>Reproductive and Sexual Health</a:t>
            </a:r>
            <a:endParaRPr lang="en-US" dirty="0"/>
          </a:p>
        </p:txBody>
      </p:sp>
      <p:sp>
        <p:nvSpPr>
          <p:cNvPr id="3" name="Subtitle 2"/>
          <p:cNvSpPr>
            <a:spLocks noGrp="1"/>
          </p:cNvSpPr>
          <p:nvPr>
            <p:ph type="subTitle" idx="1"/>
          </p:nvPr>
        </p:nvSpPr>
        <p:spPr>
          <a:xfrm>
            <a:off x="1100982" y="4277293"/>
            <a:ext cx="7357218" cy="1265883"/>
          </a:xfrm>
        </p:spPr>
        <p:txBody>
          <a:bodyPr/>
          <a:lstStyle/>
          <a:p>
            <a:r>
              <a:rPr lang="en-US" sz="3600" dirty="0" smtClean="0">
                <a:solidFill>
                  <a:schemeClr val="tx1"/>
                </a:solidFill>
                <a:latin typeface="Arial Black" pitchFamily="34" charset="0"/>
              </a:rPr>
              <a:t>HIV in the </a:t>
            </a:r>
            <a:r>
              <a:rPr lang="en-US" sz="3600" dirty="0" err="1" smtClean="0">
                <a:solidFill>
                  <a:schemeClr val="tx1"/>
                </a:solidFill>
                <a:latin typeface="Arial Black" pitchFamily="34" charset="0"/>
              </a:rPr>
              <a:t>DoN</a:t>
            </a:r>
            <a:r>
              <a:rPr lang="en-US" sz="4400" dirty="0" smtClean="0">
                <a:solidFill>
                  <a:schemeClr val="tx1"/>
                </a:solidFill>
              </a:rPr>
              <a:t/>
            </a:r>
            <a:br>
              <a:rPr lang="en-US" sz="4400" dirty="0" smtClean="0">
                <a:solidFill>
                  <a:schemeClr val="tx1"/>
                </a:solidFill>
              </a:rPr>
            </a:br>
            <a:r>
              <a:rPr lang="en-US" sz="1000" dirty="0" smtClean="0">
                <a:solidFill>
                  <a:schemeClr val="tx1"/>
                </a:solidFill>
              </a:rPr>
              <a:t>April 2019</a:t>
            </a:r>
            <a:endParaRPr lang="en-US" sz="1000" dirty="0"/>
          </a:p>
        </p:txBody>
      </p:sp>
      <p:pic>
        <p:nvPicPr>
          <p:cNvPr id="4" name="Picture 3" descr="SHARPLogo"/>
          <p:cNvPicPr>
            <a:picLocks noChangeAspect="1" noChangeArrowheads="1"/>
          </p:cNvPicPr>
          <p:nvPr/>
        </p:nvPicPr>
        <p:blipFill>
          <a:blip r:embed="rId2" cstate="print"/>
          <a:srcRect/>
          <a:stretch>
            <a:fillRect/>
          </a:stretch>
        </p:blipFill>
        <p:spPr bwMode="auto">
          <a:xfrm>
            <a:off x="7848600" y="4267200"/>
            <a:ext cx="744447" cy="746125"/>
          </a:xfrm>
          <a:prstGeom prst="rect">
            <a:avLst/>
          </a:prstGeom>
          <a:noFill/>
          <a:ln w="9525">
            <a:noFill/>
            <a:miter lim="800000"/>
            <a:headEnd/>
            <a:tailEnd/>
          </a:ln>
        </p:spPr>
      </p:pic>
      <p:pic>
        <p:nvPicPr>
          <p:cNvPr id="5" name="Picture 4" descr="Sexual Health_hearts.png"/>
          <p:cNvPicPr>
            <a:picLocks noChangeAspect="1"/>
          </p:cNvPicPr>
          <p:nvPr/>
        </p:nvPicPr>
        <p:blipFill>
          <a:blip r:embed="rId3" cstate="print"/>
          <a:stretch>
            <a:fillRect/>
          </a:stretch>
        </p:blipFill>
        <p:spPr>
          <a:xfrm>
            <a:off x="381000" y="3581400"/>
            <a:ext cx="685802" cy="685802"/>
          </a:xfrm>
          <a:prstGeom prst="rect">
            <a:avLst/>
          </a:prstGeom>
        </p:spPr>
      </p:pic>
    </p:spTree>
    <p:extLst>
      <p:ext uri="{BB962C8B-B14F-4D97-AF65-F5344CB8AC3E}">
        <p14:creationId xmlns:p14="http://schemas.microsoft.com/office/powerpoint/2010/main" val="22425213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Who is at Risk of Getting HIV?</a:t>
            </a:r>
            <a:endParaRPr lang="en-US" dirty="0"/>
          </a:p>
        </p:txBody>
      </p:sp>
      <p:sp>
        <p:nvSpPr>
          <p:cNvPr id="3" name="Content Placeholder 2"/>
          <p:cNvSpPr>
            <a:spLocks noGrp="1"/>
          </p:cNvSpPr>
          <p:nvPr>
            <p:ph idx="1"/>
          </p:nvPr>
        </p:nvSpPr>
        <p:spPr>
          <a:xfrm>
            <a:off x="457200" y="1411289"/>
            <a:ext cx="8229600" cy="3084512"/>
          </a:xfrm>
        </p:spPr>
        <p:txBody>
          <a:bodyPr/>
          <a:lstStyle/>
          <a:p>
            <a:pPr marL="0" indent="0">
              <a:buNone/>
            </a:pPr>
            <a:r>
              <a:rPr lang="en-US" dirty="0"/>
              <a:t>Some people assume sex with a Sailor or Marine is “safe” because Sailors and Marines are tested regularly for </a:t>
            </a:r>
            <a:r>
              <a:rPr lang="en-US" dirty="0" smtClean="0"/>
              <a:t>HIV.  </a:t>
            </a:r>
          </a:p>
          <a:p>
            <a:pPr marL="0" indent="0">
              <a:buNone/>
            </a:pPr>
            <a:endParaRPr lang="en-US" dirty="0"/>
          </a:p>
          <a:p>
            <a:pPr marL="0" indent="0">
              <a:buNone/>
            </a:pPr>
            <a:r>
              <a:rPr lang="en-US" dirty="0" smtClean="0"/>
              <a:t>But </a:t>
            </a:r>
            <a:r>
              <a:rPr lang="en-US" dirty="0"/>
              <a:t>this is a </a:t>
            </a:r>
            <a:r>
              <a:rPr lang="en-US" i="1" dirty="0"/>
              <a:t>myth</a:t>
            </a:r>
            <a:r>
              <a:rPr lang="en-US" dirty="0"/>
              <a:t> </a:t>
            </a:r>
            <a:r>
              <a:rPr lang="en-US" dirty="0" smtClean="0"/>
              <a:t>because although active </a:t>
            </a:r>
            <a:r>
              <a:rPr lang="en-US" dirty="0"/>
              <a:t>duty members are tested every other year, </a:t>
            </a:r>
          </a:p>
          <a:p>
            <a:pPr lvl="1">
              <a:buFont typeface="Arial" charset="0"/>
              <a:buChar char="•"/>
            </a:pPr>
            <a:r>
              <a:rPr lang="en-US" dirty="0"/>
              <a:t>Testing does </a:t>
            </a:r>
            <a:r>
              <a:rPr lang="en-US" u="sng" dirty="0"/>
              <a:t>not protect </a:t>
            </a:r>
            <a:r>
              <a:rPr lang="en-US" dirty="0"/>
              <a:t>a person from getting HIV and …</a:t>
            </a:r>
          </a:p>
          <a:p>
            <a:pPr lvl="1">
              <a:buFont typeface="Arial" charset="0"/>
              <a:buChar char="•"/>
            </a:pPr>
            <a:r>
              <a:rPr lang="en-US" dirty="0"/>
              <a:t>Sailors and Marines who get HIV may remain on active duty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10</a:t>
            </a:fld>
            <a:endParaRPr lang="en-US"/>
          </a:p>
        </p:txBody>
      </p:sp>
    </p:spTree>
    <p:extLst>
      <p:ext uri="{BB962C8B-B14F-4D97-AF65-F5344CB8AC3E}">
        <p14:creationId xmlns:p14="http://schemas.microsoft.com/office/powerpoint/2010/main" val="905987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11</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3888124132"/>
              </p:ext>
            </p:extLst>
          </p:nvPr>
        </p:nvGraphicFramePr>
        <p:xfrm>
          <a:off x="228600" y="87136"/>
          <a:ext cx="8651875" cy="6288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51083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Is HIV Transmitted?</a:t>
            </a:r>
            <a:br>
              <a:rPr lang="en-US" sz="3200" dirty="0"/>
            </a:br>
            <a:endParaRPr lang="en-US" dirty="0"/>
          </a:p>
        </p:txBody>
      </p:sp>
      <p:sp>
        <p:nvSpPr>
          <p:cNvPr id="3" name="Content Placeholder 2"/>
          <p:cNvSpPr>
            <a:spLocks noGrp="1"/>
          </p:cNvSpPr>
          <p:nvPr>
            <p:ph idx="1"/>
          </p:nvPr>
        </p:nvSpPr>
        <p:spPr>
          <a:xfrm>
            <a:off x="457200" y="1219200"/>
            <a:ext cx="8229600" cy="4618037"/>
          </a:xfrm>
        </p:spPr>
        <p:txBody>
          <a:bodyPr/>
          <a:lstStyle/>
          <a:p>
            <a:pPr lvl="1"/>
            <a:r>
              <a:rPr lang="en-US" dirty="0"/>
              <a:t>Semen</a:t>
            </a:r>
          </a:p>
          <a:p>
            <a:pPr lvl="1"/>
            <a:r>
              <a:rPr lang="en-US" dirty="0"/>
              <a:t>Vaginal </a:t>
            </a:r>
            <a:r>
              <a:rPr lang="en-US" dirty="0" smtClean="0"/>
              <a:t>fluid</a:t>
            </a:r>
            <a:endParaRPr lang="en-US" dirty="0"/>
          </a:p>
          <a:p>
            <a:pPr lvl="1"/>
            <a:r>
              <a:rPr lang="en-US" dirty="0"/>
              <a:t>Rectal (anal) mucous</a:t>
            </a:r>
          </a:p>
          <a:p>
            <a:pPr lvl="1"/>
            <a:r>
              <a:rPr lang="en-US" dirty="0"/>
              <a:t>Breast milk</a:t>
            </a:r>
          </a:p>
          <a:p>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12</a:t>
            </a:fld>
            <a:endParaRPr lang="en-US"/>
          </a:p>
        </p:txBody>
      </p:sp>
    </p:spTree>
    <p:extLst>
      <p:ext uri="{BB962C8B-B14F-4D97-AF65-F5344CB8AC3E}">
        <p14:creationId xmlns:p14="http://schemas.microsoft.com/office/powerpoint/2010/main" val="5896006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Is HIV Transmitted?</a:t>
            </a:r>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13</a:t>
            </a:fld>
            <a:endParaRPr lang="en-US"/>
          </a:p>
        </p:txBody>
      </p:sp>
      <p:graphicFrame>
        <p:nvGraphicFramePr>
          <p:cNvPr id="5" name="Group 33"/>
          <p:cNvGraphicFramePr>
            <a:graphicFrameLocks noGrp="1"/>
          </p:cNvGraphicFramePr>
          <p:nvPr>
            <p:extLst>
              <p:ext uri="{D42A27DB-BD31-4B8C-83A1-F6EECF244321}">
                <p14:modId xmlns:p14="http://schemas.microsoft.com/office/powerpoint/2010/main" val="1580523524"/>
              </p:ext>
            </p:extLst>
          </p:nvPr>
        </p:nvGraphicFramePr>
        <p:xfrm>
          <a:off x="457200" y="1295400"/>
          <a:ext cx="8001000" cy="4614546"/>
        </p:xfrm>
        <a:graphic>
          <a:graphicData uri="http://schemas.openxmlformats.org/drawingml/2006/table">
            <a:tbl>
              <a:tblPr/>
              <a:tblGrid>
                <a:gridCol w="3962400"/>
                <a:gridCol w="4038600"/>
              </a:tblGrid>
              <a:tr h="7223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rPr>
                        <a:t>Modes of Transmission in 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5545"/>
                    </a:solidFill>
                  </a:tcPr>
                </a:tc>
                <a:tc hMerge="1">
                  <a:txBody>
                    <a:bodyPr/>
                    <a:lstStyle/>
                    <a:p>
                      <a:endParaRPr lang="en-US"/>
                    </a:p>
                  </a:txBody>
                  <a:tcPr/>
                </a:tc>
              </a:tr>
              <a:tr h="722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00"/>
                          </a:solidFill>
                          <a:effectLst/>
                          <a:latin typeface="Arial" charset="0"/>
                        </a:rPr>
                        <a:t>Most Common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Arial" charset="0"/>
                        </a:rPr>
                        <a:t>Less Common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7863"/>
                    </a:solidFill>
                  </a:tcPr>
                </a:tc>
              </a:tr>
              <a:tr h="722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#1 = sex without condoms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Blood transfusions in the U.S.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r>
              <a:tr h="61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Sharing needles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During birth or breast feeding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r>
            </a:tbl>
          </a:graphicData>
        </a:graphic>
      </p:graphicFrame>
    </p:spTree>
    <p:extLst>
      <p:ext uri="{BB962C8B-B14F-4D97-AF65-F5344CB8AC3E}">
        <p14:creationId xmlns:p14="http://schemas.microsoft.com/office/powerpoint/2010/main" val="35619182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Risky for HIV?</a:t>
            </a:r>
          </a:p>
        </p:txBody>
      </p:sp>
      <p:sp>
        <p:nvSpPr>
          <p:cNvPr id="3" name="Content Placeholder 2"/>
          <p:cNvSpPr>
            <a:spLocks noGrp="1"/>
          </p:cNvSpPr>
          <p:nvPr>
            <p:ph sz="half" idx="1"/>
          </p:nvPr>
        </p:nvSpPr>
        <p:spPr>
          <a:xfrm>
            <a:off x="457200" y="1295400"/>
            <a:ext cx="8077200" cy="4830763"/>
          </a:xfrm>
        </p:spPr>
        <p:txBody>
          <a:bodyPr/>
          <a:lstStyle/>
          <a:p>
            <a:pPr marL="0" indent="0">
              <a:lnSpc>
                <a:spcPct val="100000"/>
              </a:lnSpc>
              <a:buNone/>
            </a:pPr>
            <a:r>
              <a:rPr lang="en-US" dirty="0"/>
              <a:t> </a:t>
            </a:r>
            <a:r>
              <a:rPr lang="en-US" dirty="0" smtClean="0"/>
              <a:t>				Receptive </a:t>
            </a:r>
            <a:r>
              <a:rPr lang="en-US" dirty="0"/>
              <a:t>anal sex         </a:t>
            </a:r>
            <a:r>
              <a:rPr lang="en-US" dirty="0" smtClean="0"/>
              <a:t>Highest </a:t>
            </a:r>
            <a:r>
              <a:rPr lang="en-US" dirty="0"/>
              <a:t>Risk</a:t>
            </a:r>
          </a:p>
          <a:p>
            <a:pPr marL="0" indent="0">
              <a:lnSpc>
                <a:spcPct val="100000"/>
              </a:lnSpc>
              <a:buNone/>
            </a:pPr>
            <a:r>
              <a:rPr lang="en-US" dirty="0"/>
              <a:t>               Receptive vaginal sex</a:t>
            </a:r>
          </a:p>
          <a:p>
            <a:pPr marL="0" indent="0">
              <a:lnSpc>
                <a:spcPct val="100000"/>
              </a:lnSpc>
              <a:buNone/>
            </a:pPr>
            <a:r>
              <a:rPr lang="en-US" dirty="0"/>
              <a:t>            </a:t>
            </a:r>
            <a:r>
              <a:rPr lang="en-US" dirty="0" err="1"/>
              <a:t>Insertive</a:t>
            </a:r>
            <a:r>
              <a:rPr lang="en-US" dirty="0"/>
              <a:t> anal sex</a:t>
            </a:r>
          </a:p>
          <a:p>
            <a:pPr marL="0" indent="0">
              <a:lnSpc>
                <a:spcPct val="100000"/>
              </a:lnSpc>
              <a:buNone/>
            </a:pPr>
            <a:r>
              <a:rPr lang="en-US" dirty="0"/>
              <a:t>        </a:t>
            </a:r>
            <a:r>
              <a:rPr lang="en-US" dirty="0" err="1"/>
              <a:t>Insertive</a:t>
            </a:r>
            <a:r>
              <a:rPr lang="en-US" dirty="0"/>
              <a:t> vaginal sex</a:t>
            </a:r>
          </a:p>
          <a:p>
            <a:pPr marL="0" indent="0">
              <a:lnSpc>
                <a:spcPct val="100000"/>
              </a:lnSpc>
              <a:buNone/>
            </a:pPr>
            <a:r>
              <a:rPr lang="en-US" dirty="0"/>
              <a:t>    Receptive oral sex*</a:t>
            </a:r>
          </a:p>
          <a:p>
            <a:pPr marL="0" indent="0">
              <a:lnSpc>
                <a:spcPct val="100000"/>
              </a:lnSpc>
              <a:buNone/>
            </a:pPr>
            <a:r>
              <a:rPr lang="en-US" dirty="0" err="1"/>
              <a:t>Insertive</a:t>
            </a:r>
            <a:r>
              <a:rPr lang="en-US" dirty="0"/>
              <a:t> oral sex*             Some Risk</a:t>
            </a:r>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14</a:t>
            </a:fld>
            <a:endParaRPr lang="en-US"/>
          </a:p>
        </p:txBody>
      </p:sp>
      <p:sp>
        <p:nvSpPr>
          <p:cNvPr id="6" name="Down Arrow 5"/>
          <p:cNvSpPr/>
          <p:nvPr/>
        </p:nvSpPr>
        <p:spPr bwMode="auto">
          <a:xfrm>
            <a:off x="4876800" y="1676400"/>
            <a:ext cx="997857" cy="1817914"/>
          </a:xfrm>
          <a:prstGeom prst="downArrow">
            <a:avLst/>
          </a:prstGeom>
          <a:solidFill>
            <a:srgbClr val="FF0000"/>
          </a:solidFill>
          <a:ln w="9525" cap="flat" cmpd="sng" algn="ctr">
            <a:solidFill>
              <a:schemeClr val="tx1"/>
            </a:solidFill>
            <a:prstDash val="solid"/>
            <a:round/>
            <a:headEnd type="none" w="med" len="med"/>
            <a:tailEnd type="none" w="med" len="med"/>
          </a:ln>
          <a:effectLst/>
          <a:scene3d>
            <a:camera prst="isometricOffAxis1Right">
              <a:rot lat="1080000" lon="20039998" rev="9000000"/>
            </a:camera>
            <a:lightRig rig="threePt" dir="t"/>
          </a:scene3d>
          <a:sp3d extrusionH="6350" prstMaterial="metal">
            <a:bevelT w="38100" h="95250"/>
            <a:bevelB w="6350"/>
          </a:sp3d>
        </p:spPr>
        <p:txBody>
          <a:bodyPr/>
          <a:lstStyle/>
          <a:p>
            <a:pPr>
              <a:defRPr/>
            </a:pPr>
            <a:endParaRPr lang="en-US"/>
          </a:p>
        </p:txBody>
      </p:sp>
      <p:sp>
        <p:nvSpPr>
          <p:cNvPr id="7" name="TextBox 6"/>
          <p:cNvSpPr txBox="1"/>
          <p:nvPr/>
        </p:nvSpPr>
        <p:spPr>
          <a:xfrm>
            <a:off x="914400" y="5029200"/>
            <a:ext cx="7391400" cy="646331"/>
          </a:xfrm>
          <a:prstGeom prst="rect">
            <a:avLst/>
          </a:prstGeom>
          <a:noFill/>
        </p:spPr>
        <p:txBody>
          <a:bodyPr wrap="square" rtlCol="0">
            <a:spAutoFit/>
          </a:bodyPr>
          <a:lstStyle/>
          <a:p>
            <a:r>
              <a:rPr lang="en-US" dirty="0" smtClean="0"/>
              <a:t>* HIV transmission via oral sex is theoretically possible but rare, although many other infections may be transmitted that way.</a:t>
            </a:r>
            <a:endParaRPr lang="en-US" dirty="0"/>
          </a:p>
        </p:txBody>
      </p:sp>
    </p:spTree>
    <p:extLst>
      <p:ext uri="{BB962C8B-B14F-4D97-AF65-F5344CB8AC3E}">
        <p14:creationId xmlns:p14="http://schemas.microsoft.com/office/powerpoint/2010/main" val="31609191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Is HIV Transmitted?</a:t>
            </a:r>
            <a:endParaRPr lang="en-US" dirty="0"/>
          </a:p>
        </p:txBody>
      </p:sp>
      <p:sp>
        <p:nvSpPr>
          <p:cNvPr id="3" name="Content Placeholder 2"/>
          <p:cNvSpPr>
            <a:spLocks noGrp="1"/>
          </p:cNvSpPr>
          <p:nvPr>
            <p:ph sz="half" idx="1"/>
          </p:nvPr>
        </p:nvSpPr>
        <p:spPr>
          <a:xfrm>
            <a:off x="381000" y="1295400"/>
            <a:ext cx="8153400" cy="4525963"/>
          </a:xfrm>
        </p:spPr>
        <p:txBody>
          <a:bodyPr/>
          <a:lstStyle/>
          <a:p>
            <a:pPr>
              <a:buFontTx/>
              <a:buChar char="•"/>
            </a:pPr>
            <a:r>
              <a:rPr lang="en-US" dirty="0"/>
              <a:t>HIV is NOT transmitted through saliva, tears, hugs, handshakes or on the surfaces of inanimate objects like tools, telephones, toilet seats, etc.</a:t>
            </a:r>
          </a:p>
          <a:p>
            <a:pPr>
              <a:buFontTx/>
              <a:buChar char="•"/>
            </a:pPr>
            <a:endParaRPr lang="en-US" dirty="0"/>
          </a:p>
          <a:p>
            <a:pPr>
              <a:buFontTx/>
              <a:buChar char="•"/>
            </a:pPr>
            <a:r>
              <a:rPr lang="en-US" dirty="0"/>
              <a:t>HIV is NOT transmitted through food, water or insects</a:t>
            </a:r>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15</a:t>
            </a:fld>
            <a:endParaRPr lang="en-US"/>
          </a:p>
        </p:txBody>
      </p:sp>
    </p:spTree>
    <p:extLst>
      <p:ext uri="{BB962C8B-B14F-4D97-AF65-F5344CB8AC3E}">
        <p14:creationId xmlns:p14="http://schemas.microsoft.com/office/powerpoint/2010/main" val="210133740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a:t>
            </a:r>
            <a:r>
              <a:rPr lang="en-US" sz="3200" dirty="0" smtClean="0"/>
              <a:t>Might </a:t>
            </a:r>
            <a:r>
              <a:rPr lang="en-US" sz="3200" dirty="0"/>
              <a:t>HIV Affect My Life?</a:t>
            </a:r>
            <a:br>
              <a:rPr lang="en-US" sz="3200" dirty="0"/>
            </a:br>
            <a:endParaRPr lang="en-US" dirty="0"/>
          </a:p>
        </p:txBody>
      </p:sp>
      <p:sp>
        <p:nvSpPr>
          <p:cNvPr id="3" name="Content Placeholder 2"/>
          <p:cNvSpPr>
            <a:spLocks noGrp="1"/>
          </p:cNvSpPr>
          <p:nvPr>
            <p:ph sz="half" idx="1"/>
          </p:nvPr>
        </p:nvSpPr>
        <p:spPr>
          <a:xfrm>
            <a:off x="457200" y="1295400"/>
            <a:ext cx="8001000" cy="4525963"/>
          </a:xfrm>
        </p:spPr>
        <p:txBody>
          <a:bodyPr/>
          <a:lstStyle/>
          <a:p>
            <a:r>
              <a:rPr lang="en-US" dirty="0" smtClean="0"/>
              <a:t>Health…</a:t>
            </a:r>
          </a:p>
          <a:p>
            <a:pPr lvl="1"/>
            <a:r>
              <a:rPr lang="en-US" dirty="0" smtClean="0"/>
              <a:t>On HIV medications daily for life.</a:t>
            </a:r>
          </a:p>
          <a:p>
            <a:pPr lvl="1"/>
            <a:endParaRPr lang="en-US" dirty="0"/>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16</a:t>
            </a:fld>
            <a:endParaRPr lang="en-US"/>
          </a:p>
        </p:txBody>
      </p:sp>
      <p:sp>
        <p:nvSpPr>
          <p:cNvPr id="6" name="TextBox 5"/>
          <p:cNvSpPr txBox="1">
            <a:spLocks noChangeArrowheads="1"/>
          </p:cNvSpPr>
          <p:nvPr/>
        </p:nvSpPr>
        <p:spPr bwMode="auto">
          <a:xfrm>
            <a:off x="2242226" y="2590800"/>
            <a:ext cx="5400675" cy="1477328"/>
          </a:xfrm>
          <a:prstGeom prst="rect">
            <a:avLst/>
          </a:prstGeom>
          <a:noFill/>
          <a:ln w="9525">
            <a:noFill/>
            <a:miter lim="800000"/>
            <a:headEnd/>
            <a:tailEnd/>
          </a:ln>
        </p:spPr>
        <p:txBody>
          <a:bodyPr>
            <a:spAutoFit/>
          </a:bodyPr>
          <a:lstStyle/>
          <a:p>
            <a:r>
              <a:rPr lang="en-US" sz="2000" b="1" i="1" dirty="0"/>
              <a:t>“I don’t feel like doing anything. . .because I’m so fatigued from these meds that they give me.” </a:t>
            </a:r>
          </a:p>
          <a:p>
            <a:pPr>
              <a:lnSpc>
                <a:spcPct val="150000"/>
              </a:lnSpc>
            </a:pPr>
            <a:r>
              <a:rPr lang="en-US" sz="2000" b="1" i="1" dirty="0">
                <a:cs typeface="Arial" charset="0"/>
              </a:rPr>
              <a:t>—</a:t>
            </a:r>
            <a:r>
              <a:rPr lang="en-US" sz="2000" b="1" i="1" dirty="0"/>
              <a:t> HIV-positive Sailor</a:t>
            </a:r>
          </a:p>
        </p:txBody>
      </p:sp>
    </p:spTree>
    <p:extLst>
      <p:ext uri="{BB962C8B-B14F-4D97-AF65-F5344CB8AC3E}">
        <p14:creationId xmlns:p14="http://schemas.microsoft.com/office/powerpoint/2010/main" val="28933357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Might HIV Affect My Life?</a:t>
            </a:r>
            <a:endParaRPr lang="en-US" dirty="0"/>
          </a:p>
        </p:txBody>
      </p:sp>
      <p:sp>
        <p:nvSpPr>
          <p:cNvPr id="3" name="Content Placeholder 2"/>
          <p:cNvSpPr>
            <a:spLocks noGrp="1"/>
          </p:cNvSpPr>
          <p:nvPr>
            <p:ph sz="half" idx="1"/>
          </p:nvPr>
        </p:nvSpPr>
        <p:spPr>
          <a:xfrm>
            <a:off x="457200" y="990600"/>
            <a:ext cx="3581400" cy="4525963"/>
          </a:xfrm>
        </p:spPr>
        <p:txBody>
          <a:bodyPr/>
          <a:lstStyle/>
          <a:p>
            <a:pPr>
              <a:lnSpc>
                <a:spcPct val="90000"/>
              </a:lnSpc>
            </a:pPr>
            <a:r>
              <a:rPr lang="en-US" sz="2400" dirty="0" smtClean="0"/>
              <a:t>Relationships... </a:t>
            </a:r>
            <a:endParaRPr lang="en-US" sz="2400" dirty="0"/>
          </a:p>
          <a:p>
            <a:pPr>
              <a:lnSpc>
                <a:spcPct val="90000"/>
              </a:lnSpc>
            </a:pPr>
            <a:endParaRPr lang="en-US" sz="2400" dirty="0"/>
          </a:p>
          <a:p>
            <a:pPr>
              <a:lnSpc>
                <a:spcPct val="90000"/>
              </a:lnSpc>
            </a:pPr>
            <a:r>
              <a:rPr lang="en-US" sz="2400" dirty="0"/>
              <a:t>You </a:t>
            </a:r>
            <a:r>
              <a:rPr lang="en-US" sz="2400" i="1" dirty="0"/>
              <a:t>must</a:t>
            </a:r>
            <a:r>
              <a:rPr lang="en-US" sz="2400" dirty="0"/>
              <a:t>:</a:t>
            </a:r>
          </a:p>
          <a:p>
            <a:pPr lvl="1">
              <a:lnSpc>
                <a:spcPct val="90000"/>
              </a:lnSpc>
            </a:pPr>
            <a:r>
              <a:rPr lang="en-US" dirty="0"/>
              <a:t>Inform past and current sex partners about your HIV status so they may be tested</a:t>
            </a:r>
          </a:p>
          <a:p>
            <a:pPr lvl="1">
              <a:lnSpc>
                <a:spcPct val="90000"/>
              </a:lnSpc>
            </a:pPr>
            <a:r>
              <a:rPr lang="en-US" dirty="0"/>
              <a:t>Inform any potential new sex partner about your HIV status </a:t>
            </a:r>
            <a:r>
              <a:rPr lang="en-US" i="1" dirty="0"/>
              <a:t>before</a:t>
            </a:r>
            <a:r>
              <a:rPr lang="en-US" dirty="0"/>
              <a:t> intimacy </a:t>
            </a:r>
          </a:p>
          <a:p>
            <a:pPr lvl="1">
              <a:lnSpc>
                <a:spcPct val="90000"/>
              </a:lnSpc>
            </a:pPr>
            <a:r>
              <a:rPr lang="en-US" dirty="0"/>
              <a:t>Use a </a:t>
            </a:r>
            <a:r>
              <a:rPr lang="en-US" dirty="0" smtClean="0"/>
              <a:t>condom, </a:t>
            </a:r>
            <a:r>
              <a:rPr lang="en-US" dirty="0"/>
              <a:t>abstain from </a:t>
            </a:r>
            <a:r>
              <a:rPr lang="en-US" dirty="0" smtClean="0"/>
              <a:t>sex or ensure your virus is controlled by medications</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17</a:t>
            </a:fld>
            <a:endParaRPr lang="en-US"/>
          </a:p>
        </p:txBody>
      </p:sp>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29391"/>
            <a:ext cx="4800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85845" y="985736"/>
            <a:ext cx="4572000" cy="1569660"/>
          </a:xfrm>
          <a:prstGeom prst="rect">
            <a:avLst/>
          </a:prstGeom>
        </p:spPr>
        <p:txBody>
          <a:bodyPr>
            <a:spAutoFit/>
          </a:bodyPr>
          <a:lstStyle/>
          <a:p>
            <a:pPr>
              <a:spcBef>
                <a:spcPct val="50000"/>
              </a:spcBef>
            </a:pPr>
            <a:r>
              <a:rPr lang="en-US" sz="1600" b="1" i="1" dirty="0"/>
              <a:t>“I haven’t told my family yet because I just don’t want to worry them. My folks are old, and they don’t need to worry about this right now. I know that this would be very disappointing to them.”  — HIV-positive Sailor</a:t>
            </a:r>
          </a:p>
        </p:txBody>
      </p:sp>
    </p:spTree>
    <p:extLst>
      <p:ext uri="{BB962C8B-B14F-4D97-AF65-F5344CB8AC3E}">
        <p14:creationId xmlns:p14="http://schemas.microsoft.com/office/powerpoint/2010/main" val="26749508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Will HIV Affect My Life?</a:t>
            </a:r>
            <a:br>
              <a:rPr lang="en-US" sz="3200" dirty="0"/>
            </a:br>
            <a:endParaRPr lang="en-US" dirty="0"/>
          </a:p>
        </p:txBody>
      </p:sp>
      <p:sp>
        <p:nvSpPr>
          <p:cNvPr id="3" name="Content Placeholder 2"/>
          <p:cNvSpPr>
            <a:spLocks noGrp="1"/>
          </p:cNvSpPr>
          <p:nvPr>
            <p:ph sz="half" idx="1"/>
          </p:nvPr>
        </p:nvSpPr>
        <p:spPr>
          <a:xfrm>
            <a:off x="457200" y="1219200"/>
            <a:ext cx="8153400" cy="4525963"/>
          </a:xfrm>
        </p:spPr>
        <p:txBody>
          <a:bodyPr/>
          <a:lstStyle/>
          <a:p>
            <a:pPr>
              <a:lnSpc>
                <a:spcPct val="90000"/>
              </a:lnSpc>
            </a:pPr>
            <a:r>
              <a:rPr lang="en-US" sz="2400" dirty="0" smtClean="0"/>
              <a:t>Career…</a:t>
            </a:r>
            <a:endParaRPr lang="en-US" sz="2400" dirty="0"/>
          </a:p>
          <a:p>
            <a:pPr lvl="1">
              <a:lnSpc>
                <a:spcPct val="90000"/>
              </a:lnSpc>
            </a:pPr>
            <a:r>
              <a:rPr lang="en-US" dirty="0"/>
              <a:t>Usually assigned only to non-deployable billet</a:t>
            </a:r>
          </a:p>
          <a:p>
            <a:pPr lvl="1">
              <a:lnSpc>
                <a:spcPct val="90000"/>
              </a:lnSpc>
            </a:pPr>
            <a:r>
              <a:rPr lang="en-US" dirty="0"/>
              <a:t>Usually only CONUS or Hawaii</a:t>
            </a:r>
          </a:p>
          <a:p>
            <a:pPr lvl="1">
              <a:lnSpc>
                <a:spcPct val="90000"/>
              </a:lnSpc>
            </a:pPr>
            <a:r>
              <a:rPr lang="en-US" dirty="0"/>
              <a:t>No commissioning opportunities</a:t>
            </a:r>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18</a:t>
            </a:fld>
            <a:endParaRPr lang="en-US"/>
          </a:p>
        </p:txBody>
      </p:sp>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04" y="3505200"/>
            <a:ext cx="861377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8031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I Avoid Getting HIV?</a:t>
            </a:r>
            <a:r>
              <a:rPr lang="en-US" dirty="0"/>
              <a:t/>
            </a:r>
            <a:br>
              <a:rPr lang="en-US" dirty="0"/>
            </a:br>
            <a:endParaRPr lang="en-US" dirty="0"/>
          </a:p>
        </p:txBody>
      </p:sp>
      <p:sp>
        <p:nvSpPr>
          <p:cNvPr id="3" name="Content Placeholder 2"/>
          <p:cNvSpPr>
            <a:spLocks noGrp="1"/>
          </p:cNvSpPr>
          <p:nvPr>
            <p:ph sz="half" idx="1"/>
          </p:nvPr>
        </p:nvSpPr>
        <p:spPr>
          <a:xfrm>
            <a:off x="381000" y="1143001"/>
            <a:ext cx="8229600" cy="3505200"/>
          </a:xfrm>
        </p:spPr>
        <p:txBody>
          <a:bodyPr/>
          <a:lstStyle/>
          <a:p>
            <a:pPr>
              <a:buFontTx/>
              <a:buChar char="•"/>
            </a:pPr>
            <a:r>
              <a:rPr lang="en-US" sz="2400" dirty="0"/>
              <a:t>You can show affection without having </a:t>
            </a:r>
            <a:r>
              <a:rPr lang="en-US" sz="2400" dirty="0" smtClean="0"/>
              <a:t>sex</a:t>
            </a:r>
          </a:p>
          <a:p>
            <a:pPr lvl="1">
              <a:buFontTx/>
              <a:buChar char="•"/>
            </a:pPr>
            <a:r>
              <a:rPr lang="en-US" dirty="0" smtClean="0"/>
              <a:t>Delay sex until another time in life</a:t>
            </a:r>
          </a:p>
          <a:p>
            <a:pPr lvl="1">
              <a:buFontTx/>
              <a:buChar char="•"/>
            </a:pPr>
            <a:r>
              <a:rPr lang="en-US" dirty="0" smtClean="0"/>
              <a:t>Outer-course rather than Intercourse</a:t>
            </a:r>
            <a:endParaRPr lang="en-US" dirty="0"/>
          </a:p>
          <a:p>
            <a:pPr lvl="2">
              <a:buFontTx/>
              <a:buChar char="•"/>
            </a:pPr>
            <a:r>
              <a:rPr lang="en-US" sz="2400" dirty="0" smtClean="0"/>
              <a:t>Outer-course </a:t>
            </a:r>
            <a:r>
              <a:rPr lang="en-US" sz="2400" dirty="0"/>
              <a:t>is anything that is non-penetrative</a:t>
            </a:r>
          </a:p>
          <a:p>
            <a:pPr lvl="2">
              <a:buFontTx/>
              <a:buChar char="•"/>
            </a:pPr>
            <a:r>
              <a:rPr lang="en-US" sz="2400" dirty="0"/>
              <a:t>For example: hugging, kissing, massage, holding hands, love letters, phone calls</a:t>
            </a:r>
          </a:p>
          <a:p>
            <a:pPr lvl="2">
              <a:buFontTx/>
              <a:buChar char="•"/>
            </a:pPr>
            <a:r>
              <a:rPr lang="en-US" sz="2400" dirty="0" smtClean="0"/>
              <a:t>Outer-course </a:t>
            </a:r>
            <a:r>
              <a:rPr lang="en-US" sz="2400" dirty="0"/>
              <a:t>is much safer than intercourse</a:t>
            </a:r>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19</a:t>
            </a:fld>
            <a:endParaRPr lang="en-US"/>
          </a:p>
        </p:txBody>
      </p:sp>
    </p:spTree>
    <p:extLst>
      <p:ext uri="{BB962C8B-B14F-4D97-AF65-F5344CB8AC3E}">
        <p14:creationId xmlns:p14="http://schemas.microsoft.com/office/powerpoint/2010/main" val="31684586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Note to facilitator:  consider showing your audience the NMCPHC film “HIV and Me” or “HIV Prevention” prior to using this PowerPoint slide set.</a:t>
            </a:r>
          </a:p>
          <a:p>
            <a:r>
              <a:rPr lang="en-US" sz="2000" dirty="0"/>
              <a:t>Get the films here:</a:t>
            </a:r>
          </a:p>
          <a:p>
            <a:pPr lvl="1"/>
            <a:r>
              <a:rPr lang="en-US" sz="2000" dirty="0">
                <a:hlinkClick r:id="rId2"/>
              </a:rPr>
              <a:t>http://www.med.navy.mil/sites/nmcphc/health-promotion/reproductive-sexual-health/Pages/hiv-prevention-resources.aspx</a:t>
            </a:r>
            <a:r>
              <a:rPr lang="en-US" sz="2000" dirty="0"/>
              <a:t> </a:t>
            </a:r>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2</a:t>
            </a:fld>
            <a:endParaRPr lang="en-US"/>
          </a:p>
        </p:txBody>
      </p:sp>
    </p:spTree>
    <p:extLst>
      <p:ext uri="{BB962C8B-B14F-4D97-AF65-F5344CB8AC3E}">
        <p14:creationId xmlns:p14="http://schemas.microsoft.com/office/powerpoint/2010/main" val="16534760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I Avoid Getting HIV?</a:t>
            </a:r>
            <a:br>
              <a:rPr lang="en-US" sz="3200" dirty="0"/>
            </a:br>
            <a:endParaRPr lang="en-US" dirty="0"/>
          </a:p>
        </p:txBody>
      </p:sp>
      <p:sp>
        <p:nvSpPr>
          <p:cNvPr id="3" name="Content Placeholder 2"/>
          <p:cNvSpPr>
            <a:spLocks noGrp="1"/>
          </p:cNvSpPr>
          <p:nvPr>
            <p:ph sz="half" idx="1"/>
          </p:nvPr>
        </p:nvSpPr>
        <p:spPr>
          <a:xfrm>
            <a:off x="457200" y="1219200"/>
            <a:ext cx="8229600" cy="4525963"/>
          </a:xfrm>
        </p:spPr>
        <p:txBody>
          <a:bodyPr/>
          <a:lstStyle/>
          <a:p>
            <a:r>
              <a:rPr lang="en-US" sz="2400" dirty="0" smtClean="0"/>
              <a:t>Long-term, mutual monogamy</a:t>
            </a:r>
          </a:p>
          <a:p>
            <a:pPr lvl="1">
              <a:lnSpc>
                <a:spcPct val="80000"/>
              </a:lnSpc>
              <a:spcBef>
                <a:spcPts val="1200"/>
              </a:spcBef>
            </a:pPr>
            <a:r>
              <a:rPr lang="en-US" dirty="0"/>
              <a:t>Some people have monogamous relationships with every person they date; but their relationships are short term</a:t>
            </a:r>
          </a:p>
          <a:p>
            <a:pPr lvl="2">
              <a:lnSpc>
                <a:spcPct val="80000"/>
              </a:lnSpc>
              <a:spcBef>
                <a:spcPts val="1200"/>
              </a:spcBef>
            </a:pPr>
            <a:r>
              <a:rPr lang="en-US" sz="2400" dirty="0"/>
              <a:t>These people may think they are “safe,” but they may not be</a:t>
            </a:r>
          </a:p>
          <a:p>
            <a:pPr lvl="2">
              <a:lnSpc>
                <a:spcPct val="80000"/>
              </a:lnSpc>
              <a:spcBef>
                <a:spcPts val="1200"/>
              </a:spcBef>
            </a:pPr>
            <a:r>
              <a:rPr lang="en-US" sz="2400" dirty="0"/>
              <a:t>Many short-term relationships involving sex without condoms, even if they are monogamous, means exposure to many people over </a:t>
            </a:r>
            <a:r>
              <a:rPr lang="en-US" sz="2400" dirty="0" smtClean="0"/>
              <a:t>time</a:t>
            </a:r>
          </a:p>
          <a:p>
            <a:pPr lvl="1">
              <a:lnSpc>
                <a:spcPct val="80000"/>
              </a:lnSpc>
              <a:spcBef>
                <a:spcPts val="1200"/>
              </a:spcBef>
            </a:pPr>
            <a:r>
              <a:rPr lang="en-US" dirty="0"/>
              <a:t>Don’t make the mistake that so many couples do and use a condom only the first time and then stop because “you’re a couple now.”  </a:t>
            </a:r>
          </a:p>
          <a:p>
            <a:pPr lvl="1">
              <a:lnSpc>
                <a:spcPct val="80000"/>
              </a:lnSpc>
              <a:spcBef>
                <a:spcPts val="1200"/>
              </a:spcBef>
            </a:pPr>
            <a:endParaRPr lang="en-US" sz="2800" dirty="0"/>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20</a:t>
            </a:fld>
            <a:endParaRPr lang="en-US"/>
          </a:p>
        </p:txBody>
      </p:sp>
    </p:spTree>
    <p:extLst>
      <p:ext uri="{BB962C8B-B14F-4D97-AF65-F5344CB8AC3E}">
        <p14:creationId xmlns:p14="http://schemas.microsoft.com/office/powerpoint/2010/main" val="42030086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I Reduce My Risk of Getting HIV?</a:t>
            </a:r>
            <a:br>
              <a:rPr lang="en-US" sz="3200" dirty="0"/>
            </a:br>
            <a:r>
              <a:rPr lang="en-US" dirty="0"/>
              <a:t/>
            </a:r>
            <a:br>
              <a:rPr lang="en-US" dirty="0"/>
            </a:br>
            <a:endParaRPr lang="en-US" dirty="0"/>
          </a:p>
        </p:txBody>
      </p:sp>
      <p:sp>
        <p:nvSpPr>
          <p:cNvPr id="3" name="Content Placeholder 2"/>
          <p:cNvSpPr>
            <a:spLocks noGrp="1"/>
          </p:cNvSpPr>
          <p:nvPr>
            <p:ph sz="half" idx="1"/>
          </p:nvPr>
        </p:nvSpPr>
        <p:spPr>
          <a:xfrm>
            <a:off x="457200" y="1143001"/>
            <a:ext cx="8229600" cy="2667000"/>
          </a:xfrm>
        </p:spPr>
        <p:txBody>
          <a:bodyPr/>
          <a:lstStyle/>
          <a:p>
            <a:r>
              <a:rPr lang="en-US" sz="2400" dirty="0"/>
              <a:t>Use condoms correctly and every </a:t>
            </a:r>
            <a:r>
              <a:rPr lang="en-US" sz="2400" dirty="0" smtClean="0"/>
              <a:t>time</a:t>
            </a:r>
          </a:p>
          <a:p>
            <a:pPr lvl="1">
              <a:buFont typeface="Arial" charset="0"/>
              <a:buChar char="•"/>
            </a:pPr>
            <a:r>
              <a:rPr lang="en-US" dirty="0"/>
              <a:t>always have condoms readily available, and </a:t>
            </a:r>
          </a:p>
          <a:p>
            <a:pPr lvl="1">
              <a:buFont typeface="Arial" charset="0"/>
              <a:buChar char="•"/>
            </a:pPr>
            <a:r>
              <a:rPr lang="en-US" dirty="0"/>
              <a:t>use a condom correctly </a:t>
            </a:r>
            <a:r>
              <a:rPr lang="en-US" u="sng" dirty="0"/>
              <a:t>every time</a:t>
            </a:r>
            <a:r>
              <a:rPr lang="en-US" dirty="0"/>
              <a:t> you have sex</a:t>
            </a:r>
            <a:r>
              <a:rPr lang="en-US" dirty="0" smtClean="0"/>
              <a:t>.</a:t>
            </a:r>
          </a:p>
          <a:p>
            <a:r>
              <a:rPr lang="en-US" sz="2400" dirty="0"/>
              <a:t>Condoms require </a:t>
            </a:r>
            <a:r>
              <a:rPr lang="en-US" sz="2400" dirty="0" smtClean="0"/>
              <a:t>some </a:t>
            </a:r>
            <a:r>
              <a:rPr lang="en-US" sz="2400" dirty="0"/>
              <a:t>advance </a:t>
            </a:r>
            <a:r>
              <a:rPr lang="en-US" sz="2400" dirty="0" smtClean="0"/>
              <a:t>planning.</a:t>
            </a:r>
            <a:endParaRPr lang="en-US" sz="2400" dirty="0"/>
          </a:p>
          <a:p>
            <a:r>
              <a:rPr lang="en-US" sz="2400" dirty="0"/>
              <a:t>Male or female, if you are sexually active, have condoms with </a:t>
            </a:r>
            <a:r>
              <a:rPr lang="en-US" sz="2400" dirty="0" smtClean="0"/>
              <a:t>you where and where you might need them</a:t>
            </a:r>
          </a:p>
          <a:p>
            <a:pPr lvl="1">
              <a:buFont typeface="Arial" charset="0"/>
              <a:buChar char="•"/>
            </a:pPr>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21</a:t>
            </a:fld>
            <a:endParaRPr lang="en-US"/>
          </a:p>
        </p:txBody>
      </p:sp>
      <p:pic>
        <p:nvPicPr>
          <p:cNvPr id="6" name="Picture 6" descr="ppe_condom"/>
          <p:cNvPicPr>
            <a:picLocks noChangeAspect="1" noChangeArrowheads="1"/>
          </p:cNvPicPr>
          <p:nvPr/>
        </p:nvPicPr>
        <p:blipFill>
          <a:blip r:embed="rId2" cstate="print"/>
          <a:srcRect/>
          <a:stretch>
            <a:fillRect/>
          </a:stretch>
        </p:blipFill>
        <p:spPr bwMode="auto">
          <a:xfrm>
            <a:off x="6781800" y="3886200"/>
            <a:ext cx="2049463" cy="2049463"/>
          </a:xfrm>
          <a:prstGeom prst="rect">
            <a:avLst/>
          </a:prstGeom>
          <a:noFill/>
          <a:ln w="9525">
            <a:noFill/>
            <a:miter lim="800000"/>
            <a:headEnd/>
            <a:tailEnd/>
          </a:ln>
        </p:spPr>
      </p:pic>
    </p:spTree>
    <p:extLst>
      <p:ext uri="{BB962C8B-B14F-4D97-AF65-F5344CB8AC3E}">
        <p14:creationId xmlns:p14="http://schemas.microsoft.com/office/powerpoint/2010/main" val="6944664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I Reduce My Risk of Getting HIV?</a:t>
            </a:r>
            <a:br>
              <a:rPr lang="en-US" sz="3200" dirty="0"/>
            </a:br>
            <a:endParaRPr lang="en-US" dirty="0"/>
          </a:p>
        </p:txBody>
      </p:sp>
      <p:sp>
        <p:nvSpPr>
          <p:cNvPr id="3" name="Content Placeholder 2"/>
          <p:cNvSpPr>
            <a:spLocks noGrp="1"/>
          </p:cNvSpPr>
          <p:nvPr>
            <p:ph sz="half" idx="1"/>
          </p:nvPr>
        </p:nvSpPr>
        <p:spPr>
          <a:xfrm>
            <a:off x="457200" y="1143000"/>
            <a:ext cx="8229600" cy="4525963"/>
          </a:xfrm>
        </p:spPr>
        <p:txBody>
          <a:bodyPr/>
          <a:lstStyle/>
          <a:p>
            <a:r>
              <a:rPr lang="en-US" sz="2400" dirty="0" smtClean="0"/>
              <a:t>Correct condom use means…</a:t>
            </a:r>
          </a:p>
          <a:p>
            <a:pPr lvl="1"/>
            <a:r>
              <a:rPr lang="en-US" dirty="0" smtClean="0"/>
              <a:t>Use </a:t>
            </a:r>
            <a:r>
              <a:rPr lang="en-US" dirty="0"/>
              <a:t>a new condom for each act of </a:t>
            </a:r>
            <a:r>
              <a:rPr lang="en-US" dirty="0" smtClean="0"/>
              <a:t>vaginal</a:t>
            </a:r>
            <a:r>
              <a:rPr lang="en-US" dirty="0"/>
              <a:t>, anal, or oral intercourse</a:t>
            </a:r>
          </a:p>
          <a:p>
            <a:pPr lvl="1"/>
            <a:r>
              <a:rPr lang="en-US" dirty="0"/>
              <a:t>Put the condom on </a:t>
            </a:r>
            <a:r>
              <a:rPr lang="en-US" i="1" dirty="0"/>
              <a:t>before</a:t>
            </a:r>
            <a:r>
              <a:rPr lang="en-US" dirty="0"/>
              <a:t> penetration</a:t>
            </a:r>
          </a:p>
          <a:p>
            <a:pPr lvl="1"/>
            <a:r>
              <a:rPr lang="en-US" dirty="0"/>
              <a:t>Unroll the condom by pinching the tip of the condom to create space at the tip</a:t>
            </a:r>
          </a:p>
          <a:p>
            <a:pPr lvl="1"/>
            <a:r>
              <a:rPr lang="en-US" dirty="0"/>
              <a:t>Do NOT use oil-based lubes like Vaseline or baby oil with latex condoms</a:t>
            </a:r>
          </a:p>
          <a:p>
            <a:pPr lvl="1"/>
            <a:r>
              <a:rPr lang="en-US" dirty="0"/>
              <a:t>After ejaculation, hold the condom firmly at the base of the penis and withdraw while erect</a:t>
            </a:r>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22</a:t>
            </a:fld>
            <a:endParaRPr lang="en-US"/>
          </a:p>
        </p:txBody>
      </p:sp>
    </p:spTree>
    <p:extLst>
      <p:ext uri="{BB962C8B-B14F-4D97-AF65-F5344CB8AC3E}">
        <p14:creationId xmlns:p14="http://schemas.microsoft.com/office/powerpoint/2010/main" val="595697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I Reduce My Risk of Getting HIV?</a:t>
            </a:r>
            <a:br>
              <a:rPr lang="en-US" sz="3200" dirty="0"/>
            </a:br>
            <a:endParaRPr lang="en-US" dirty="0"/>
          </a:p>
        </p:txBody>
      </p:sp>
      <p:sp>
        <p:nvSpPr>
          <p:cNvPr id="3" name="Content Placeholder 2"/>
          <p:cNvSpPr>
            <a:spLocks noGrp="1"/>
          </p:cNvSpPr>
          <p:nvPr>
            <p:ph sz="half" idx="1"/>
          </p:nvPr>
        </p:nvSpPr>
        <p:spPr>
          <a:xfrm>
            <a:off x="457200" y="1219200"/>
            <a:ext cx="8077200" cy="4525963"/>
          </a:xfrm>
        </p:spPr>
        <p:txBody>
          <a:bodyPr/>
          <a:lstStyle/>
          <a:p>
            <a:r>
              <a:rPr lang="en-US" sz="2400" dirty="0"/>
              <a:t>In </a:t>
            </a:r>
            <a:r>
              <a:rPr lang="en-US" sz="2400" u="sng" dirty="0"/>
              <a:t>addition</a:t>
            </a:r>
            <a:r>
              <a:rPr lang="en-US" sz="2400" dirty="0"/>
              <a:t> to using a condom, </a:t>
            </a:r>
            <a:r>
              <a:rPr lang="en-US" sz="2400" u="sng" dirty="0"/>
              <a:t>reduce</a:t>
            </a:r>
            <a:r>
              <a:rPr lang="en-US" sz="2400" dirty="0"/>
              <a:t> risk by:</a:t>
            </a:r>
          </a:p>
          <a:p>
            <a:pPr lvl="1"/>
            <a:r>
              <a:rPr lang="en-US" dirty="0"/>
              <a:t>Have sex with fewer people</a:t>
            </a:r>
          </a:p>
          <a:p>
            <a:pPr lvl="1"/>
            <a:r>
              <a:rPr lang="en-US" dirty="0"/>
              <a:t>Take HIV medicine each day (</a:t>
            </a:r>
            <a:r>
              <a:rPr lang="en-US" dirty="0" err="1"/>
              <a:t>PrEP</a:t>
            </a:r>
            <a:r>
              <a:rPr lang="en-US" dirty="0"/>
              <a:t>)</a:t>
            </a:r>
          </a:p>
          <a:p>
            <a:pPr lvl="1"/>
            <a:r>
              <a:rPr lang="en-US" dirty="0"/>
              <a:t>Ask for HIV medicine after an exposure (PEP)</a:t>
            </a:r>
          </a:p>
          <a:p>
            <a:pPr lvl="1"/>
            <a:r>
              <a:rPr lang="en-US" dirty="0"/>
              <a:t>Avoiding high-risk partners</a:t>
            </a:r>
          </a:p>
          <a:p>
            <a:pPr lvl="2"/>
            <a:r>
              <a:rPr lang="en-US" sz="2400" dirty="0"/>
              <a:t>people who accept </a:t>
            </a:r>
            <a:br>
              <a:rPr lang="en-US" sz="2400" dirty="0"/>
            </a:br>
            <a:r>
              <a:rPr lang="en-US" sz="2400" dirty="0"/>
              <a:t>money for sex</a:t>
            </a:r>
          </a:p>
          <a:p>
            <a:pPr lvl="2"/>
            <a:r>
              <a:rPr lang="en-US" sz="2400" dirty="0"/>
              <a:t>People who may have </a:t>
            </a:r>
            <a:br>
              <a:rPr lang="en-US" sz="2400" dirty="0"/>
            </a:br>
            <a:r>
              <a:rPr lang="en-US" sz="2400" dirty="0"/>
              <a:t>had multiple partners</a:t>
            </a:r>
          </a:p>
          <a:p>
            <a:pPr lvl="1"/>
            <a:r>
              <a:rPr lang="en-US" dirty="0"/>
              <a:t>Avoid highest risk sex acts</a:t>
            </a:r>
          </a:p>
          <a:p>
            <a:pPr lvl="2"/>
            <a:r>
              <a:rPr lang="en-US" sz="2400" dirty="0"/>
              <a:t>Riskiest is unprotected receptive anal sex</a:t>
            </a:r>
          </a:p>
          <a:p>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23</a:t>
            </a:fld>
            <a:endParaRPr lang="en-US"/>
          </a:p>
        </p:txBody>
      </p:sp>
    </p:spTree>
    <p:extLst>
      <p:ext uri="{BB962C8B-B14F-4D97-AF65-F5344CB8AC3E}">
        <p14:creationId xmlns:p14="http://schemas.microsoft.com/office/powerpoint/2010/main" val="287556296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About </a:t>
            </a:r>
            <a:r>
              <a:rPr lang="en-US" sz="2800" dirty="0" smtClean="0"/>
              <a:t>PEP</a:t>
            </a:r>
            <a:endParaRPr lang="en-US" dirty="0"/>
          </a:p>
        </p:txBody>
      </p:sp>
      <p:sp>
        <p:nvSpPr>
          <p:cNvPr id="3" name="Content Placeholder 2"/>
          <p:cNvSpPr>
            <a:spLocks noGrp="1"/>
          </p:cNvSpPr>
          <p:nvPr>
            <p:ph sz="half" idx="1"/>
          </p:nvPr>
        </p:nvSpPr>
        <p:spPr>
          <a:xfrm>
            <a:off x="457200" y="1143001"/>
            <a:ext cx="8229600" cy="2667000"/>
          </a:xfrm>
        </p:spPr>
        <p:txBody>
          <a:bodyPr/>
          <a:lstStyle/>
          <a:p>
            <a:pPr marL="457200" indent="-457200">
              <a:buFont typeface="Arial" panose="020B0604020202020204" pitchFamily="34" charset="0"/>
              <a:buChar char="•"/>
            </a:pPr>
            <a:r>
              <a:rPr lang="en-US" dirty="0"/>
              <a:t>HIV </a:t>
            </a:r>
            <a:r>
              <a:rPr lang="en-US" dirty="0" smtClean="0"/>
              <a:t>Post-exposure </a:t>
            </a:r>
            <a:r>
              <a:rPr lang="en-US" dirty="0"/>
              <a:t>prophylaxis (</a:t>
            </a:r>
            <a:r>
              <a:rPr lang="en-US" dirty="0" smtClean="0"/>
              <a:t>PEP</a:t>
            </a:r>
            <a:r>
              <a:rPr lang="en-US" dirty="0"/>
              <a:t>)</a:t>
            </a:r>
          </a:p>
          <a:p>
            <a:pPr marL="457200" indent="-457200">
              <a:buFont typeface="Arial" panose="020B0604020202020204" pitchFamily="34" charset="0"/>
              <a:buChar char="•"/>
            </a:pPr>
            <a:r>
              <a:rPr lang="en-US" dirty="0" smtClean="0"/>
              <a:t>Pills </a:t>
            </a:r>
            <a:r>
              <a:rPr lang="en-US" dirty="0"/>
              <a:t>taken each day </a:t>
            </a:r>
            <a:r>
              <a:rPr lang="en-US" dirty="0" smtClean="0"/>
              <a:t>for 28 days after an exposure</a:t>
            </a:r>
          </a:p>
          <a:p>
            <a:pPr marL="457200" indent="-457200">
              <a:buFont typeface="Arial" panose="020B0604020202020204" pitchFamily="34" charset="0"/>
              <a:buChar char="•"/>
            </a:pPr>
            <a:r>
              <a:rPr lang="en-US" dirty="0" smtClean="0"/>
              <a:t>Must be started with 72 hours of the exposure</a:t>
            </a:r>
            <a:endParaRPr lang="en-US" dirty="0"/>
          </a:p>
          <a:p>
            <a:pPr marL="457200" indent="-457200">
              <a:buFont typeface="Arial" panose="020B0604020202020204" pitchFamily="34" charset="0"/>
              <a:buChar char="•"/>
            </a:pPr>
            <a:r>
              <a:rPr lang="en-US" dirty="0"/>
              <a:t>For people at substantial risk for HIV</a:t>
            </a:r>
          </a:p>
          <a:p>
            <a:pPr marL="457200" indent="-457200">
              <a:buFont typeface="Arial" panose="020B0604020202020204" pitchFamily="34" charset="0"/>
              <a:buChar char="•"/>
            </a:pPr>
            <a:r>
              <a:rPr lang="en-US" dirty="0"/>
              <a:t>Can decrease HIV risk by </a:t>
            </a:r>
            <a:r>
              <a:rPr lang="en-US" dirty="0" smtClean="0"/>
              <a:t>85%</a:t>
            </a:r>
            <a:endParaRPr lang="en-US" dirty="0"/>
          </a:p>
          <a:p>
            <a:pPr marL="457200" indent="-457200">
              <a:buFont typeface="Arial" panose="020B0604020202020204" pitchFamily="34" charset="0"/>
              <a:buChar char="•"/>
            </a:pPr>
            <a:r>
              <a:rPr lang="en-US" dirty="0" smtClean="0"/>
              <a:t>Ask </a:t>
            </a:r>
            <a:r>
              <a:rPr lang="en-US" dirty="0"/>
              <a:t>your doctor</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24</a:t>
            </a:fld>
            <a:endParaRPr lang="en-US"/>
          </a:p>
        </p:txBody>
      </p:sp>
    </p:spTree>
    <p:extLst>
      <p:ext uri="{BB962C8B-B14F-4D97-AF65-F5344CB8AC3E}">
        <p14:creationId xmlns:p14="http://schemas.microsoft.com/office/powerpoint/2010/main" val="311168699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About </a:t>
            </a:r>
            <a:r>
              <a:rPr lang="en-US" sz="2800" dirty="0" err="1"/>
              <a:t>PrEP</a:t>
            </a:r>
            <a:endParaRPr lang="en-US" dirty="0"/>
          </a:p>
        </p:txBody>
      </p:sp>
      <p:sp>
        <p:nvSpPr>
          <p:cNvPr id="3" name="Content Placeholder 2"/>
          <p:cNvSpPr>
            <a:spLocks noGrp="1"/>
          </p:cNvSpPr>
          <p:nvPr>
            <p:ph sz="half" idx="1"/>
          </p:nvPr>
        </p:nvSpPr>
        <p:spPr>
          <a:xfrm>
            <a:off x="457200" y="1143001"/>
            <a:ext cx="8229600" cy="2667000"/>
          </a:xfrm>
        </p:spPr>
        <p:txBody>
          <a:bodyPr/>
          <a:lstStyle/>
          <a:p>
            <a:pPr marL="457200" indent="-457200">
              <a:buFont typeface="Arial" panose="020B0604020202020204" pitchFamily="34" charset="0"/>
              <a:buChar char="•"/>
            </a:pPr>
            <a:r>
              <a:rPr lang="en-US" dirty="0"/>
              <a:t>HIV Pre-exposure prophylaxis (</a:t>
            </a:r>
            <a:r>
              <a:rPr lang="en-US" dirty="0" err="1"/>
              <a:t>PrEP</a:t>
            </a:r>
            <a:r>
              <a:rPr lang="en-US" dirty="0"/>
              <a:t>)</a:t>
            </a:r>
          </a:p>
          <a:p>
            <a:pPr marL="457200" indent="-457200">
              <a:buFont typeface="Arial" panose="020B0604020202020204" pitchFamily="34" charset="0"/>
              <a:buChar char="•"/>
            </a:pPr>
            <a:r>
              <a:rPr lang="en-US" dirty="0"/>
              <a:t>One pill taken each day (</a:t>
            </a:r>
            <a:r>
              <a:rPr lang="en-US" dirty="0" err="1"/>
              <a:t>Truvada</a:t>
            </a:r>
            <a:r>
              <a:rPr lang="en-US" dirty="0"/>
              <a:t>)</a:t>
            </a:r>
          </a:p>
          <a:p>
            <a:pPr marL="457200" indent="-457200">
              <a:buFont typeface="Arial" panose="020B0604020202020204" pitchFamily="34" charset="0"/>
              <a:buChar char="•"/>
            </a:pPr>
            <a:r>
              <a:rPr lang="en-US" dirty="0"/>
              <a:t>For people at substantial risk for HIV</a:t>
            </a:r>
          </a:p>
          <a:p>
            <a:pPr marL="457200" indent="-457200">
              <a:buFont typeface="Arial" panose="020B0604020202020204" pitchFamily="34" charset="0"/>
              <a:buChar char="•"/>
            </a:pPr>
            <a:r>
              <a:rPr lang="en-US" dirty="0"/>
              <a:t>Can decrease HIV risk by 90%</a:t>
            </a:r>
          </a:p>
          <a:p>
            <a:pPr marL="457200" indent="-457200">
              <a:buFont typeface="Arial" panose="020B0604020202020204" pitchFamily="34" charset="0"/>
              <a:buChar char="•"/>
            </a:pPr>
            <a:r>
              <a:rPr lang="en-US" dirty="0"/>
              <a:t>Can use until HIV risk/circumstances change</a:t>
            </a:r>
          </a:p>
          <a:p>
            <a:pPr marL="457200" indent="-457200">
              <a:buFont typeface="Arial" panose="020B0604020202020204" pitchFamily="34" charset="0"/>
              <a:buChar char="•"/>
            </a:pPr>
            <a:r>
              <a:rPr lang="en-US" dirty="0"/>
              <a:t>Ask your doctor</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25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657600"/>
            <a:ext cx="3517619" cy="1985962"/>
          </a:xfrm>
          <a:prstGeom prst="rect">
            <a:avLst/>
          </a:prstGeom>
        </p:spPr>
      </p:pic>
    </p:spTree>
    <p:extLst>
      <p:ext uri="{BB962C8B-B14F-4D97-AF65-F5344CB8AC3E}">
        <p14:creationId xmlns:p14="http://schemas.microsoft.com/office/powerpoint/2010/main" val="14113311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Review </a:t>
            </a:r>
            <a:r>
              <a:rPr lang="en-US" sz="3200" dirty="0">
                <a:solidFill>
                  <a:schemeClr val="tx1"/>
                </a:solidFill>
              </a:rPr>
              <a:t>of Risk Reduction Options</a:t>
            </a:r>
            <a:endParaRPr lang="en-US" dirty="0">
              <a:solidFill>
                <a:schemeClr val="tx1"/>
              </a:solidFill>
            </a:endParaRPr>
          </a:p>
        </p:txBody>
      </p:sp>
      <p:sp>
        <p:nvSpPr>
          <p:cNvPr id="3" name="Content Placeholder 2"/>
          <p:cNvSpPr>
            <a:spLocks noGrp="1"/>
          </p:cNvSpPr>
          <p:nvPr>
            <p:ph sz="half" idx="1"/>
          </p:nvPr>
        </p:nvSpPr>
        <p:spPr>
          <a:xfrm>
            <a:off x="457200" y="990600"/>
            <a:ext cx="8229600" cy="4525963"/>
          </a:xfrm>
        </p:spPr>
        <p:txBody>
          <a:bodyPr/>
          <a:lstStyle/>
          <a:p>
            <a:r>
              <a:rPr lang="en-US" sz="2000" dirty="0"/>
              <a:t>You can </a:t>
            </a:r>
            <a:r>
              <a:rPr lang="en-US" sz="2000" u="sng" dirty="0"/>
              <a:t>eliminate</a:t>
            </a:r>
            <a:r>
              <a:rPr lang="en-US" sz="2000" dirty="0"/>
              <a:t> HIV risk:</a:t>
            </a:r>
          </a:p>
          <a:p>
            <a:pPr lvl="1"/>
            <a:r>
              <a:rPr lang="en-US" sz="2000" dirty="0"/>
              <a:t>Delay sex until another time in your life</a:t>
            </a:r>
          </a:p>
          <a:p>
            <a:pPr lvl="1"/>
            <a:r>
              <a:rPr lang="en-US" sz="2000" dirty="0"/>
              <a:t>Have outer-course rather than intercourse</a:t>
            </a:r>
          </a:p>
          <a:p>
            <a:pPr lvl="1"/>
            <a:r>
              <a:rPr lang="en-US" sz="2000" dirty="0"/>
              <a:t>Practice monogamy with an uninfected partner / be </a:t>
            </a:r>
            <a:r>
              <a:rPr lang="en-US" sz="2000" dirty="0" smtClean="0"/>
              <a:t>faithful</a:t>
            </a:r>
          </a:p>
          <a:p>
            <a:pPr marL="320675" lvl="1" indent="0">
              <a:buNone/>
            </a:pPr>
            <a:endParaRPr lang="en-US" sz="2000" dirty="0"/>
          </a:p>
          <a:p>
            <a:r>
              <a:rPr lang="en-US" sz="2000" dirty="0"/>
              <a:t>You can </a:t>
            </a:r>
            <a:r>
              <a:rPr lang="en-US" sz="2000" u="sng" dirty="0"/>
              <a:t>reduce</a:t>
            </a:r>
            <a:r>
              <a:rPr lang="en-US" sz="2000" dirty="0"/>
              <a:t> HIV risk:</a:t>
            </a:r>
          </a:p>
          <a:p>
            <a:pPr lvl="1"/>
            <a:r>
              <a:rPr lang="en-US" sz="2000" dirty="0"/>
              <a:t>Use </a:t>
            </a:r>
            <a:r>
              <a:rPr lang="en-US" sz="2000" dirty="0" smtClean="0"/>
              <a:t>a condom </a:t>
            </a:r>
            <a:r>
              <a:rPr lang="en-US" sz="2000" dirty="0"/>
              <a:t>every time</a:t>
            </a:r>
          </a:p>
          <a:p>
            <a:pPr lvl="1"/>
            <a:r>
              <a:rPr lang="en-US" sz="2000" dirty="0"/>
              <a:t>Have sex with fewer people</a:t>
            </a:r>
          </a:p>
          <a:p>
            <a:pPr lvl="1"/>
            <a:r>
              <a:rPr lang="en-US" sz="2000" dirty="0"/>
              <a:t>Don’t trade money for sex</a:t>
            </a:r>
          </a:p>
          <a:p>
            <a:pPr lvl="1"/>
            <a:r>
              <a:rPr lang="en-US" sz="2000" dirty="0"/>
              <a:t>Avoid sex with people who may have had many other sex partners</a:t>
            </a:r>
          </a:p>
          <a:p>
            <a:pPr lvl="1"/>
            <a:r>
              <a:rPr lang="en-US" sz="2000" dirty="0"/>
              <a:t>Avoid high risk sex acts</a:t>
            </a:r>
          </a:p>
          <a:p>
            <a:pPr lvl="1"/>
            <a:r>
              <a:rPr lang="en-US" sz="2000" dirty="0"/>
              <a:t>Use </a:t>
            </a:r>
            <a:r>
              <a:rPr lang="en-US" sz="2000" dirty="0" err="1"/>
              <a:t>PrEP</a:t>
            </a:r>
            <a:r>
              <a:rPr lang="en-US" sz="2000" dirty="0"/>
              <a:t> / </a:t>
            </a:r>
            <a:r>
              <a:rPr lang="en-US" sz="2000" dirty="0" smtClean="0"/>
              <a:t>PEP</a:t>
            </a:r>
          </a:p>
          <a:p>
            <a:pPr lvl="1"/>
            <a:endParaRPr lang="en-US" sz="2000" dirty="0"/>
          </a:p>
          <a:p>
            <a:r>
              <a:rPr lang="en-US" sz="2000" dirty="0"/>
              <a:t>Stay sober and in control</a:t>
            </a:r>
          </a:p>
        </p:txBody>
      </p:sp>
      <p:sp>
        <p:nvSpPr>
          <p:cNvPr id="5" name="Slide Number Placeholder 4"/>
          <p:cNvSpPr>
            <a:spLocks noGrp="1"/>
          </p:cNvSpPr>
          <p:nvPr>
            <p:ph type="sldNum" sz="quarter" idx="12"/>
          </p:nvPr>
        </p:nvSpPr>
        <p:spPr/>
        <p:txBody>
          <a:bodyPr/>
          <a:lstStyle/>
          <a:p>
            <a:pPr>
              <a:defRPr/>
            </a:pPr>
            <a:fld id="{71E8D000-B229-42BF-B4DF-8524903D06F8}" type="slidenum">
              <a:rPr lang="en-US" smtClean="0"/>
              <a:pPr>
                <a:defRPr/>
              </a:pPr>
              <a:t>26</a:t>
            </a:fld>
            <a:endParaRPr lang="en-US"/>
          </a:p>
        </p:txBody>
      </p:sp>
    </p:spTree>
    <p:extLst>
      <p:ext uri="{BB962C8B-B14F-4D97-AF65-F5344CB8AC3E}">
        <p14:creationId xmlns:p14="http://schemas.microsoft.com/office/powerpoint/2010/main" val="157471275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304800"/>
            <a:ext cx="7297738" cy="685800"/>
          </a:xfrm>
        </p:spPr>
        <p:txBody>
          <a:bodyPr/>
          <a:lstStyle/>
          <a:p>
            <a:pPr eaLnBrk="1" hangingPunct="1"/>
            <a:r>
              <a:rPr lang="en-US" sz="4000" dirty="0" smtClean="0"/>
              <a:t>Summary</a:t>
            </a:r>
          </a:p>
        </p:txBody>
      </p:sp>
      <p:sp>
        <p:nvSpPr>
          <p:cNvPr id="49155" name="Rectangle 3"/>
          <p:cNvSpPr>
            <a:spLocks noGrp="1" noChangeArrowheads="1"/>
          </p:cNvSpPr>
          <p:nvPr>
            <p:ph idx="1"/>
          </p:nvPr>
        </p:nvSpPr>
        <p:spPr>
          <a:xfrm>
            <a:off x="914400" y="1066800"/>
            <a:ext cx="7500938" cy="3581400"/>
          </a:xfrm>
        </p:spPr>
        <p:txBody>
          <a:bodyPr/>
          <a:lstStyle/>
          <a:p>
            <a:r>
              <a:rPr lang="en-US" sz="2800" dirty="0">
                <a:sym typeface="Wingdings" pitchFamily="2" charset="2"/>
              </a:rPr>
              <a:t>Who is at Risk of Getting HIV?</a:t>
            </a:r>
          </a:p>
          <a:p>
            <a:r>
              <a:rPr lang="en-US" sz="2800" dirty="0"/>
              <a:t>How Is HIV Transmitted?</a:t>
            </a:r>
          </a:p>
          <a:p>
            <a:r>
              <a:rPr lang="en-US" sz="2800" dirty="0"/>
              <a:t>How Will HIV Affect My Life?</a:t>
            </a:r>
          </a:p>
          <a:p>
            <a:r>
              <a:rPr lang="en-US" sz="2800" dirty="0"/>
              <a:t>How Can I Avoid Getting HIV?</a:t>
            </a:r>
          </a:p>
        </p:txBody>
      </p:sp>
      <p:sp>
        <p:nvSpPr>
          <p:cNvPr id="2" name="Slide Number Placeholder 1"/>
          <p:cNvSpPr>
            <a:spLocks noGrp="1"/>
          </p:cNvSpPr>
          <p:nvPr>
            <p:ph type="sldNum" sz="quarter" idx="12"/>
          </p:nvPr>
        </p:nvSpPr>
        <p:spPr/>
        <p:txBody>
          <a:bodyPr/>
          <a:lstStyle/>
          <a:p>
            <a:pPr>
              <a:defRPr/>
            </a:pPr>
            <a:fld id="{569D5191-711F-4EF1-9173-62280858F38D}" type="slidenum">
              <a:rPr lang="en-US" smtClean="0"/>
              <a:pPr>
                <a:defRPr/>
              </a:pPr>
              <a:t>27</a:t>
            </a:fld>
            <a:endParaRPr lang="en-US"/>
          </a:p>
        </p:txBody>
      </p:sp>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36553"/>
            <a:ext cx="3676650" cy="550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idx="1"/>
          </p:nvPr>
        </p:nvSpPr>
        <p:spPr>
          <a:xfrm>
            <a:off x="228600" y="685800"/>
            <a:ext cx="8509000" cy="5791200"/>
          </a:xfrm>
        </p:spPr>
        <p:txBody>
          <a:bodyPr/>
          <a:lstStyle/>
          <a:p>
            <a:pPr algn="ctr" eaLnBrk="1" hangingPunct="1">
              <a:lnSpc>
                <a:spcPct val="80000"/>
              </a:lnSpc>
              <a:spcBef>
                <a:spcPts val="600"/>
              </a:spcBef>
              <a:buFontTx/>
              <a:buNone/>
            </a:pPr>
            <a:r>
              <a:rPr lang="en-US" sz="2800" b="1" dirty="0" smtClean="0">
                <a:solidFill>
                  <a:schemeClr val="accent1"/>
                </a:solidFill>
                <a:latin typeface="Arial" pitchFamily="34" charset="0"/>
                <a:cs typeface="Arial" pitchFamily="34" charset="0"/>
              </a:rPr>
              <a:t>Thank you for helping our people to </a:t>
            </a:r>
          </a:p>
          <a:p>
            <a:pPr algn="ctr" eaLnBrk="1" hangingPunct="1">
              <a:lnSpc>
                <a:spcPct val="80000"/>
              </a:lnSpc>
              <a:spcBef>
                <a:spcPts val="600"/>
              </a:spcBef>
              <a:buFontTx/>
              <a:buNone/>
            </a:pPr>
            <a:r>
              <a:rPr lang="en-US" sz="2800" b="1" dirty="0" smtClean="0">
                <a:solidFill>
                  <a:schemeClr val="accent1"/>
                </a:solidFill>
                <a:latin typeface="Arial" pitchFamily="34" charset="0"/>
                <a:cs typeface="Arial" pitchFamily="34" charset="0"/>
              </a:rPr>
              <a:t>‘chart a safe course’</a:t>
            </a:r>
          </a:p>
          <a:p>
            <a:pPr algn="ctr" eaLnBrk="1" hangingPunct="1">
              <a:lnSpc>
                <a:spcPct val="80000"/>
              </a:lnSpc>
              <a:buFontTx/>
              <a:buNone/>
            </a:pPr>
            <a:endParaRPr lang="en-US" sz="2400" b="1" dirty="0" smtClean="0">
              <a:solidFill>
                <a:schemeClr val="accent1"/>
              </a:solidFill>
              <a:latin typeface="Arial" pitchFamily="34" charset="0"/>
              <a:cs typeface="Arial" pitchFamily="34" charset="0"/>
            </a:endParaRPr>
          </a:p>
          <a:p>
            <a:pPr algn="ctr" eaLnBrk="1" hangingPunct="1">
              <a:lnSpc>
                <a:spcPct val="80000"/>
              </a:lnSpc>
              <a:spcBef>
                <a:spcPts val="600"/>
              </a:spcBef>
              <a:buFontTx/>
              <a:buNone/>
            </a:pPr>
            <a:endParaRPr lang="en-US" sz="2400" b="1" dirty="0" smtClean="0">
              <a:solidFill>
                <a:schemeClr val="accent1"/>
              </a:solidFill>
              <a:latin typeface="Arial" pitchFamily="34" charset="0"/>
              <a:cs typeface="Arial" pitchFamily="34" charset="0"/>
            </a:endParaRPr>
          </a:p>
          <a:p>
            <a:pPr algn="ctr" eaLnBrk="1" hangingPunct="1">
              <a:lnSpc>
                <a:spcPct val="80000"/>
              </a:lnSpc>
              <a:spcBef>
                <a:spcPts val="1200"/>
              </a:spcBef>
              <a:buFontTx/>
              <a:buNone/>
            </a:pPr>
            <a:r>
              <a:rPr lang="en-US" sz="2000" dirty="0" smtClean="0">
                <a:solidFill>
                  <a:schemeClr val="accent1"/>
                </a:solidFill>
                <a:latin typeface="Arial" pitchFamily="34" charset="0"/>
                <a:cs typeface="Arial" pitchFamily="34" charset="0"/>
              </a:rPr>
              <a:t>Navy and Marine Corps Public Health Center </a:t>
            </a:r>
            <a:br>
              <a:rPr lang="en-US" sz="2000" dirty="0" smtClean="0">
                <a:solidFill>
                  <a:schemeClr val="accent1"/>
                </a:solidFill>
                <a:latin typeface="Arial" pitchFamily="34" charset="0"/>
                <a:cs typeface="Arial" pitchFamily="34" charset="0"/>
              </a:rPr>
            </a:br>
            <a:r>
              <a:rPr lang="en-US" sz="2000" dirty="0" smtClean="0">
                <a:solidFill>
                  <a:schemeClr val="accent1"/>
                </a:solidFill>
                <a:latin typeface="Arial" pitchFamily="34" charset="0"/>
                <a:cs typeface="Arial" pitchFamily="34" charset="0"/>
              </a:rPr>
              <a:t>Sexual Health and Responsibility Program (SHARP)</a:t>
            </a:r>
            <a:br>
              <a:rPr lang="en-US" sz="2000" dirty="0" smtClean="0">
                <a:solidFill>
                  <a:schemeClr val="accent1"/>
                </a:solidFill>
                <a:latin typeface="Arial" pitchFamily="34" charset="0"/>
                <a:cs typeface="Arial" pitchFamily="34" charset="0"/>
              </a:rPr>
            </a:br>
            <a:r>
              <a:rPr lang="en-US" sz="2000" dirty="0" smtClean="0">
                <a:solidFill>
                  <a:schemeClr val="accent1"/>
                </a:solidFill>
                <a:latin typeface="Arial" pitchFamily="34" charset="0"/>
                <a:cs typeface="Arial" pitchFamily="34" charset="0"/>
              </a:rPr>
              <a:t>620 John Paul Jones Circle, Suite 1100 </a:t>
            </a:r>
            <a:br>
              <a:rPr lang="en-US" sz="2000" dirty="0" smtClean="0">
                <a:solidFill>
                  <a:schemeClr val="accent1"/>
                </a:solidFill>
                <a:latin typeface="Arial" pitchFamily="34" charset="0"/>
                <a:cs typeface="Arial" pitchFamily="34" charset="0"/>
              </a:rPr>
            </a:br>
            <a:r>
              <a:rPr lang="en-US" sz="2000" dirty="0" smtClean="0">
                <a:solidFill>
                  <a:schemeClr val="accent1"/>
                </a:solidFill>
                <a:latin typeface="Arial" pitchFamily="34" charset="0"/>
                <a:cs typeface="Arial" pitchFamily="34" charset="0"/>
              </a:rPr>
              <a:t>Portsmouth VA 23708</a:t>
            </a:r>
            <a:br>
              <a:rPr lang="en-US" sz="2000" dirty="0" smtClean="0">
                <a:solidFill>
                  <a:schemeClr val="accent1"/>
                </a:solidFill>
                <a:latin typeface="Arial" pitchFamily="34" charset="0"/>
                <a:cs typeface="Arial" pitchFamily="34" charset="0"/>
              </a:rPr>
            </a:br>
            <a:endParaRPr lang="en-US" sz="2000" dirty="0" smtClean="0">
              <a:solidFill>
                <a:schemeClr val="accent1"/>
              </a:solidFill>
              <a:latin typeface="Arial" pitchFamily="34" charset="0"/>
              <a:cs typeface="Arial" pitchFamily="34" charset="0"/>
            </a:endParaRPr>
          </a:p>
          <a:p>
            <a:pPr algn="ctr" eaLnBrk="1" hangingPunct="1">
              <a:spcBef>
                <a:spcPct val="0"/>
              </a:spcBef>
              <a:buFontTx/>
              <a:buNone/>
            </a:pPr>
            <a:r>
              <a:rPr lang="en-US" sz="1600" dirty="0" smtClean="0">
                <a:solidFill>
                  <a:schemeClr val="accent1"/>
                </a:solidFill>
                <a:latin typeface="Arial" pitchFamily="34" charset="0"/>
                <a:cs typeface="Arial" pitchFamily="34" charset="0"/>
              </a:rPr>
              <a:t>web: </a:t>
            </a:r>
            <a:br>
              <a:rPr lang="en-US" sz="1600" dirty="0" smtClean="0">
                <a:solidFill>
                  <a:schemeClr val="accent1"/>
                </a:solidFill>
                <a:latin typeface="Arial" pitchFamily="34" charset="0"/>
                <a:cs typeface="Arial" pitchFamily="34" charset="0"/>
              </a:rPr>
            </a:br>
            <a:endParaRPr lang="en-US" sz="1600" dirty="0" smtClean="0">
              <a:solidFill>
                <a:schemeClr val="accent1"/>
              </a:solidFill>
              <a:latin typeface="Arial" pitchFamily="34" charset="0"/>
              <a:cs typeface="Arial" pitchFamily="34" charset="0"/>
            </a:endParaRPr>
          </a:p>
          <a:p>
            <a:pPr algn="ctr">
              <a:spcBef>
                <a:spcPct val="0"/>
              </a:spcBef>
              <a:buNone/>
            </a:pPr>
            <a:r>
              <a:rPr lang="en-US" sz="1600" dirty="0" smtClean="0">
                <a:solidFill>
                  <a:schemeClr val="accent1"/>
                </a:solidFill>
                <a:latin typeface="Arial" pitchFamily="34" charset="0"/>
                <a:cs typeface="Arial" pitchFamily="34" charset="0"/>
              </a:rPr>
              <a:t>http://www.med.navy.mil/sites/nmcphc/health-promotion/reproductive-sexual-health/Pages/reproductive-and-sexual-health.aspx</a:t>
            </a:r>
          </a:p>
          <a:p>
            <a:pPr algn="ctr" eaLnBrk="1" hangingPunct="1">
              <a:spcBef>
                <a:spcPct val="0"/>
              </a:spcBef>
              <a:buFontTx/>
              <a:buNone/>
            </a:pPr>
            <a:endParaRPr lang="en-US" sz="1600" dirty="0" smtClean="0">
              <a:solidFill>
                <a:schemeClr val="accent1"/>
              </a:solidFill>
              <a:latin typeface="Arial" pitchFamily="34" charset="0"/>
              <a:cs typeface="Arial" pitchFamily="34" charset="0"/>
            </a:endParaRPr>
          </a:p>
          <a:p>
            <a:pPr algn="ctr">
              <a:spcBef>
                <a:spcPct val="0"/>
              </a:spcBef>
              <a:buNone/>
            </a:pPr>
            <a:endParaRPr lang="en-US" sz="1600" dirty="0" smtClean="0">
              <a:solidFill>
                <a:schemeClr val="accent1"/>
              </a:solidFill>
              <a:latin typeface="Arial" pitchFamily="34" charset="0"/>
              <a:cs typeface="Arial" pitchFamily="34" charset="0"/>
            </a:endParaRPr>
          </a:p>
          <a:p>
            <a:pPr algn="ctr" eaLnBrk="1" hangingPunct="1">
              <a:lnSpc>
                <a:spcPct val="80000"/>
              </a:lnSpc>
              <a:buFontTx/>
              <a:buNone/>
            </a:pPr>
            <a:r>
              <a:rPr lang="en-US" sz="1600" dirty="0" smtClean="0">
                <a:solidFill>
                  <a:schemeClr val="accent1"/>
                </a:solidFill>
                <a:latin typeface="Arial" pitchFamily="34" charset="0"/>
                <a:cs typeface="Arial" pitchFamily="34" charset="0"/>
              </a:rPr>
              <a:t>(757) 953-0974 [DSN 377]</a:t>
            </a:r>
            <a:br>
              <a:rPr lang="en-US" sz="1600" dirty="0" smtClean="0">
                <a:solidFill>
                  <a:schemeClr val="accent1"/>
                </a:solidFill>
                <a:latin typeface="Arial" pitchFamily="34" charset="0"/>
                <a:cs typeface="Arial" pitchFamily="34" charset="0"/>
              </a:rPr>
            </a:br>
            <a:r>
              <a:rPr lang="en-US" sz="1600" b="1" dirty="0" smtClean="0">
                <a:solidFill>
                  <a:schemeClr val="accent3"/>
                </a:solidFill>
                <a:latin typeface="Arial" pitchFamily="34" charset="0"/>
                <a:cs typeface="Arial" pitchFamily="34" charset="0"/>
              </a:rPr>
              <a:t/>
            </a:r>
            <a:br>
              <a:rPr lang="en-US" sz="1600" b="1" dirty="0" smtClean="0">
                <a:solidFill>
                  <a:schemeClr val="accent3"/>
                </a:solidFill>
                <a:latin typeface="Arial" pitchFamily="34" charset="0"/>
                <a:cs typeface="Arial" pitchFamily="34" charset="0"/>
              </a:rPr>
            </a:br>
            <a:endParaRPr lang="en-US" sz="1600" b="1" dirty="0" smtClean="0">
              <a:solidFill>
                <a:schemeClr val="accent3"/>
              </a:solidFill>
              <a:latin typeface="Arial" pitchFamily="34" charset="0"/>
              <a:cs typeface="Arial" pitchFamily="34" charset="0"/>
            </a:endParaRPr>
          </a:p>
        </p:txBody>
      </p:sp>
      <p:pic>
        <p:nvPicPr>
          <p:cNvPr id="50179" name="Picture 3" descr="SHARPLogo"/>
          <p:cNvPicPr>
            <a:picLocks noChangeAspect="1" noChangeArrowheads="1"/>
          </p:cNvPicPr>
          <p:nvPr/>
        </p:nvPicPr>
        <p:blipFill>
          <a:blip r:embed="rId2" cstate="print"/>
          <a:srcRect/>
          <a:stretch>
            <a:fillRect/>
          </a:stretch>
        </p:blipFill>
        <p:spPr bwMode="auto">
          <a:xfrm>
            <a:off x="7543800" y="4724400"/>
            <a:ext cx="912813" cy="914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69D5191-711F-4EF1-9173-62280858F38D}" type="slidenum">
              <a:rPr lang="en-US" smtClean="0"/>
              <a:pPr>
                <a:defRPr/>
              </a:pPr>
              <a:t>28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01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304800"/>
            <a:ext cx="7297738" cy="762000"/>
          </a:xfrm>
        </p:spPr>
        <p:txBody>
          <a:bodyPr/>
          <a:lstStyle/>
          <a:p>
            <a:pPr eaLnBrk="1" hangingPunct="1"/>
            <a:r>
              <a:rPr lang="en-US" sz="4000" dirty="0" smtClean="0"/>
              <a:t>Overview</a:t>
            </a:r>
          </a:p>
        </p:txBody>
      </p:sp>
      <p:sp>
        <p:nvSpPr>
          <p:cNvPr id="15363" name="Rectangle 3"/>
          <p:cNvSpPr>
            <a:spLocks noGrp="1" noChangeArrowheads="1"/>
          </p:cNvSpPr>
          <p:nvPr>
            <p:ph idx="1"/>
          </p:nvPr>
        </p:nvSpPr>
        <p:spPr>
          <a:xfrm>
            <a:off x="914400" y="1219200"/>
            <a:ext cx="7500938" cy="4267200"/>
          </a:xfrm>
        </p:spPr>
        <p:txBody>
          <a:bodyPr/>
          <a:lstStyle/>
          <a:p>
            <a:r>
              <a:rPr lang="en-US" sz="2800" dirty="0">
                <a:sym typeface="Wingdings" pitchFamily="2" charset="2"/>
              </a:rPr>
              <a:t>Who is at Risk of Getting HIV?</a:t>
            </a:r>
          </a:p>
          <a:p>
            <a:r>
              <a:rPr lang="en-US" sz="2800" dirty="0"/>
              <a:t>How Is HIV Transmitted?</a:t>
            </a:r>
          </a:p>
          <a:p>
            <a:r>
              <a:rPr lang="en-US" sz="2800" dirty="0"/>
              <a:t>How Will HIV Affect My Life?</a:t>
            </a:r>
          </a:p>
          <a:p>
            <a:r>
              <a:rPr lang="en-US" sz="2800" dirty="0"/>
              <a:t>How Can I Avoid Getting HIV?</a:t>
            </a:r>
          </a:p>
          <a:p>
            <a:pPr marL="0" indent="0" eaLnBrk="1" hangingPunct="1">
              <a:buNone/>
            </a:pPr>
            <a:endParaRPr lang="en-US" sz="28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569D5191-711F-4EF1-9173-62280858F38D}" type="slidenum">
              <a:rPr lang="en-US" smtClean="0"/>
              <a:pPr>
                <a:defRPr/>
              </a:pPr>
              <a:t>3</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965200"/>
          </a:xfrm>
        </p:spPr>
        <p:txBody>
          <a:bodyPr/>
          <a:lstStyle/>
          <a:p>
            <a:r>
              <a:rPr lang="en-US" dirty="0"/>
              <a:t>Human Immunodeficiency Virus (HIV) </a:t>
            </a:r>
            <a:r>
              <a:rPr lang="en-US" dirty="0" smtClean="0"/>
              <a:t/>
            </a:r>
            <a:br>
              <a:rPr lang="en-US" dirty="0" smtClean="0"/>
            </a:br>
            <a:r>
              <a:rPr lang="en-US" dirty="0" smtClean="0"/>
              <a:t>is </a:t>
            </a:r>
            <a:r>
              <a:rPr lang="en-US" dirty="0"/>
              <a:t>the virus that causes </a:t>
            </a:r>
            <a:r>
              <a:rPr lang="en-US" dirty="0" smtClean="0"/>
              <a:t/>
            </a:r>
            <a:br>
              <a:rPr lang="en-US" dirty="0" smtClean="0"/>
            </a:br>
            <a:r>
              <a:rPr lang="en-US" dirty="0" smtClean="0"/>
              <a:t>Acquired Immune Deficiency Syndrome (AIDS)</a:t>
            </a:r>
            <a:r>
              <a:rPr lang="en-US" dirty="0"/>
              <a:t/>
            </a:r>
            <a:br>
              <a:rPr lang="en-US" dirty="0"/>
            </a:br>
            <a:endParaRPr lang="en-US" dirty="0"/>
          </a:p>
        </p:txBody>
      </p:sp>
      <p:sp>
        <p:nvSpPr>
          <p:cNvPr id="3" name="Content Placeholder 2"/>
          <p:cNvSpPr>
            <a:spLocks noGrp="1"/>
          </p:cNvSpPr>
          <p:nvPr>
            <p:ph idx="1"/>
          </p:nvPr>
        </p:nvSpPr>
        <p:spPr>
          <a:xfrm>
            <a:off x="457200" y="1676401"/>
            <a:ext cx="8229600" cy="3200400"/>
          </a:xfrm>
        </p:spPr>
        <p:txBody>
          <a:bodyPr/>
          <a:lstStyle/>
          <a:p>
            <a:pPr>
              <a:lnSpc>
                <a:spcPct val="90000"/>
              </a:lnSpc>
            </a:pPr>
            <a:endParaRPr lang="en-US" dirty="0"/>
          </a:p>
          <a:p>
            <a:pPr lvl="1">
              <a:lnSpc>
                <a:spcPct val="90000"/>
              </a:lnSpc>
            </a:pPr>
            <a:r>
              <a:rPr lang="en-US" sz="2800" dirty="0"/>
              <a:t>No cure</a:t>
            </a:r>
          </a:p>
          <a:p>
            <a:pPr lvl="1">
              <a:lnSpc>
                <a:spcPct val="90000"/>
              </a:lnSpc>
            </a:pPr>
            <a:r>
              <a:rPr lang="en-US" sz="2800" dirty="0"/>
              <a:t>No vaccine</a:t>
            </a:r>
          </a:p>
          <a:p>
            <a:pPr lvl="1">
              <a:lnSpc>
                <a:spcPct val="90000"/>
              </a:lnSpc>
            </a:pPr>
            <a:r>
              <a:rPr lang="en-US" sz="2800" dirty="0"/>
              <a:t>1 million Americans are living with it</a:t>
            </a:r>
          </a:p>
          <a:p>
            <a:pPr lvl="1">
              <a:lnSpc>
                <a:spcPct val="90000"/>
              </a:lnSpc>
            </a:pPr>
            <a:r>
              <a:rPr lang="en-US" sz="2800" dirty="0"/>
              <a:t>200,000 don’t know they have it</a:t>
            </a:r>
          </a:p>
          <a:p>
            <a:pPr lvl="1">
              <a:lnSpc>
                <a:spcPct val="90000"/>
              </a:lnSpc>
            </a:pPr>
            <a:r>
              <a:rPr lang="en-US" sz="2800" dirty="0"/>
              <a:t>50,000 Americans </a:t>
            </a:r>
            <a:r>
              <a:rPr lang="en-US" sz="2800" dirty="0" smtClean="0"/>
              <a:t>are </a:t>
            </a:r>
            <a:r>
              <a:rPr lang="en-US" sz="2800" dirty="0"/>
              <a:t>newly infected </a:t>
            </a:r>
            <a:r>
              <a:rPr lang="en-US" sz="2800" dirty="0" smtClean="0"/>
              <a:t>each </a:t>
            </a:r>
            <a:r>
              <a:rPr lang="en-US" sz="2800" dirty="0"/>
              <a:t>year</a:t>
            </a:r>
          </a:p>
          <a:p>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4</a:t>
            </a:fld>
            <a:endParaRPr lang="en-US"/>
          </a:p>
        </p:txBody>
      </p:sp>
    </p:spTree>
    <p:extLst>
      <p:ext uri="{BB962C8B-B14F-4D97-AF65-F5344CB8AC3E}">
        <p14:creationId xmlns:p14="http://schemas.microsoft.com/office/powerpoint/2010/main" val="753317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Who is at Risk of Getting HIV?</a:t>
            </a:r>
            <a:br>
              <a:rPr lang="en-US" sz="3200" dirty="0"/>
            </a:br>
            <a:endParaRPr lang="en-US" dirty="0"/>
          </a:p>
        </p:txBody>
      </p:sp>
      <p:sp>
        <p:nvSpPr>
          <p:cNvPr id="3" name="Content Placeholder 2"/>
          <p:cNvSpPr>
            <a:spLocks noGrp="1"/>
          </p:cNvSpPr>
          <p:nvPr>
            <p:ph idx="1"/>
          </p:nvPr>
        </p:nvSpPr>
        <p:spPr>
          <a:xfrm>
            <a:off x="381000" y="990600"/>
            <a:ext cx="8229600" cy="4618037"/>
          </a:xfrm>
        </p:spPr>
        <p:txBody>
          <a:bodyPr/>
          <a:lstStyle/>
          <a:p>
            <a:r>
              <a:rPr lang="en-US" i="1" dirty="0">
                <a:solidFill>
                  <a:srgbClr val="800000"/>
                </a:solidFill>
              </a:rPr>
              <a:t>Anyone exposed to the virus can become </a:t>
            </a:r>
            <a:r>
              <a:rPr lang="en-US" i="1" dirty="0" smtClean="0">
                <a:solidFill>
                  <a:srgbClr val="800000"/>
                </a:solidFill>
              </a:rPr>
              <a:t>infected</a:t>
            </a:r>
          </a:p>
          <a:p>
            <a:pPr>
              <a:spcBef>
                <a:spcPct val="50000"/>
              </a:spcBef>
            </a:pPr>
            <a:r>
              <a:rPr lang="en-US" dirty="0"/>
              <a:t>Among </a:t>
            </a:r>
            <a:r>
              <a:rPr lang="en-US" dirty="0" smtClean="0"/>
              <a:t>men in the U.S. in 2014:</a:t>
            </a:r>
          </a:p>
          <a:p>
            <a:pPr lvl="1">
              <a:spcBef>
                <a:spcPct val="50000"/>
              </a:spcBef>
            </a:pPr>
            <a:r>
              <a:rPr lang="en-US" dirty="0" smtClean="0"/>
              <a:t>9</a:t>
            </a:r>
            <a:r>
              <a:rPr lang="en-US" dirty="0"/>
              <a:t>% got HIV from sex with a </a:t>
            </a:r>
            <a:r>
              <a:rPr lang="en-US" dirty="0" smtClean="0"/>
              <a:t>woman</a:t>
            </a:r>
          </a:p>
          <a:p>
            <a:pPr lvl="1">
              <a:spcBef>
                <a:spcPct val="50000"/>
              </a:spcBef>
            </a:pPr>
            <a:r>
              <a:rPr lang="en-US" dirty="0" smtClean="0"/>
              <a:t>82</a:t>
            </a:r>
            <a:r>
              <a:rPr lang="en-US" dirty="0"/>
              <a:t>% got HIV from sex with a </a:t>
            </a:r>
            <a:r>
              <a:rPr lang="en-US" dirty="0" smtClean="0"/>
              <a:t>man\</a:t>
            </a:r>
          </a:p>
          <a:p>
            <a:pPr>
              <a:spcBef>
                <a:spcPct val="50000"/>
              </a:spcBef>
            </a:pPr>
            <a:r>
              <a:rPr lang="en-US" dirty="0" smtClean="0"/>
              <a:t>Men </a:t>
            </a:r>
            <a:r>
              <a:rPr lang="en-US" dirty="0"/>
              <a:t>who have sex with men are much more likely to get HIV than are men who have sex with women </a:t>
            </a:r>
            <a:r>
              <a:rPr lang="en-US" dirty="0" smtClean="0"/>
              <a:t>because:</a:t>
            </a:r>
          </a:p>
          <a:p>
            <a:pPr lvl="2">
              <a:spcBef>
                <a:spcPct val="50000"/>
              </a:spcBef>
            </a:pPr>
            <a:r>
              <a:rPr lang="en-US" dirty="0" smtClean="0"/>
              <a:t>anal </a:t>
            </a:r>
            <a:r>
              <a:rPr lang="en-US" dirty="0"/>
              <a:t>sex is very </a:t>
            </a:r>
            <a:r>
              <a:rPr lang="en-US" dirty="0" smtClean="0"/>
              <a:t>risky</a:t>
            </a:r>
          </a:p>
          <a:p>
            <a:pPr lvl="2">
              <a:spcBef>
                <a:spcPct val="50000"/>
              </a:spcBef>
            </a:pPr>
            <a:r>
              <a:rPr lang="en-US" dirty="0" smtClean="0"/>
              <a:t>as </a:t>
            </a:r>
            <a:r>
              <a:rPr lang="en-US" dirty="0"/>
              <a:t>many as 1 in 5 men who have sex with men in the U.S. are living with </a:t>
            </a:r>
            <a:r>
              <a:rPr lang="en-US" dirty="0" smtClean="0"/>
              <a:t>HIV</a:t>
            </a:r>
          </a:p>
          <a:p>
            <a:pPr>
              <a:spcBef>
                <a:spcPct val="50000"/>
              </a:spcBef>
            </a:pPr>
            <a:r>
              <a:rPr lang="en-US" dirty="0" smtClean="0"/>
              <a:t>Among </a:t>
            </a:r>
            <a:r>
              <a:rPr lang="en-US" dirty="0"/>
              <a:t>women, 87% got HIV from sex with a man</a:t>
            </a:r>
          </a:p>
          <a:p>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5</a:t>
            </a:fld>
            <a:endParaRPr lang="en-US"/>
          </a:p>
        </p:txBody>
      </p:sp>
    </p:spTree>
    <p:extLst>
      <p:ext uri="{BB962C8B-B14F-4D97-AF65-F5344CB8AC3E}">
        <p14:creationId xmlns:p14="http://schemas.microsoft.com/office/powerpoint/2010/main" val="6930269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6</a:t>
            </a:fld>
            <a:endParaRPr lang="en-US"/>
          </a:p>
        </p:txBody>
      </p:sp>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42" y="304801"/>
            <a:ext cx="7595855" cy="569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859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Who is at Risk of Getting HIV?</a:t>
            </a:r>
            <a:endParaRPr lang="en-US" dirty="0"/>
          </a:p>
        </p:txBody>
      </p:sp>
      <p:sp>
        <p:nvSpPr>
          <p:cNvPr id="3" name="Content Placeholder 2"/>
          <p:cNvSpPr>
            <a:spLocks noGrp="1"/>
          </p:cNvSpPr>
          <p:nvPr>
            <p:ph idx="1"/>
          </p:nvPr>
        </p:nvSpPr>
        <p:spPr>
          <a:xfrm>
            <a:off x="457200" y="1143000"/>
            <a:ext cx="2895600" cy="4618037"/>
          </a:xfrm>
        </p:spPr>
        <p:txBody>
          <a:bodyPr/>
          <a:lstStyle/>
          <a:p>
            <a:r>
              <a:rPr lang="en-US" dirty="0"/>
              <a:t>In the U.S., black men and women become infected with HIV at higher rates compared to white and Hispanic men and women, probably because their sexual partners are more likely to be </a:t>
            </a:r>
            <a:r>
              <a:rPr lang="en-US" dirty="0" smtClean="0"/>
              <a:t>infected.</a:t>
            </a:r>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7</a:t>
            </a:fld>
            <a:endParaRPr lang="en-US"/>
          </a:p>
        </p:txBody>
      </p:sp>
      <p:pic>
        <p:nvPicPr>
          <p:cNvPr id="144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313" y="1447800"/>
            <a:ext cx="5322801"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5894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Who is at Risk of Getting HIV?</a:t>
            </a:r>
            <a:br>
              <a:rPr lang="en-US" sz="3200" dirty="0"/>
            </a:br>
            <a:endParaRPr lang="en-US" dirty="0"/>
          </a:p>
        </p:txBody>
      </p:sp>
      <p:sp>
        <p:nvSpPr>
          <p:cNvPr id="3" name="Content Placeholder 2"/>
          <p:cNvSpPr>
            <a:spLocks noGrp="1"/>
          </p:cNvSpPr>
          <p:nvPr>
            <p:ph idx="1"/>
          </p:nvPr>
        </p:nvSpPr>
        <p:spPr>
          <a:xfrm>
            <a:off x="381000" y="1143000"/>
            <a:ext cx="5410200" cy="4618037"/>
          </a:xfrm>
        </p:spPr>
        <p:txBody>
          <a:bodyPr/>
          <a:lstStyle/>
          <a:p>
            <a:r>
              <a:rPr lang="en-US" dirty="0"/>
              <a:t>Since 1985, </a:t>
            </a:r>
            <a:r>
              <a:rPr lang="en-US" dirty="0" smtClean="0"/>
              <a:t>over </a:t>
            </a:r>
            <a:r>
              <a:rPr lang="en-US" dirty="0"/>
              <a:t>6,000 </a:t>
            </a:r>
            <a:r>
              <a:rPr lang="en-US" b="1" dirty="0"/>
              <a:t>active duty Sailors &amp; Marines </a:t>
            </a:r>
            <a:r>
              <a:rPr lang="en-US" dirty="0"/>
              <a:t>have been infected with HIV</a:t>
            </a:r>
          </a:p>
          <a:p>
            <a:pPr lvl="1"/>
            <a:r>
              <a:rPr lang="en-US" dirty="0" smtClean="0"/>
              <a:t>65-100 </a:t>
            </a:r>
            <a:r>
              <a:rPr lang="en-US" dirty="0"/>
              <a:t>newly infected each year </a:t>
            </a:r>
            <a:endParaRPr lang="en-US" dirty="0" smtClean="0"/>
          </a:p>
          <a:p>
            <a:pPr lvl="1"/>
            <a:r>
              <a:rPr lang="en-US" dirty="0" smtClean="0"/>
              <a:t>Every 5 days, another is diagnosed with HIV</a:t>
            </a:r>
            <a:endParaRPr lang="en-US" dirty="0"/>
          </a:p>
          <a:p>
            <a:pPr lvl="1"/>
            <a:r>
              <a:rPr lang="en-US" dirty="0"/>
              <a:t>500 HIV positive members are currently on active duty</a:t>
            </a:r>
          </a:p>
          <a:p>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8</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3843830858"/>
              </p:ext>
            </p:extLst>
          </p:nvPr>
        </p:nvGraphicFramePr>
        <p:xfrm>
          <a:off x="6019799" y="1219200"/>
          <a:ext cx="3002491" cy="4503737"/>
        </p:xfrm>
        <a:graphic>
          <a:graphicData uri="http://schemas.openxmlformats.org/presentationml/2006/ole">
            <mc:AlternateContent xmlns:mc="http://schemas.openxmlformats.org/markup-compatibility/2006">
              <mc:Choice xmlns:v="urn:schemas-microsoft-com:vml" Requires="v">
                <p:oleObj spid="_x0000_s145428" name="Acrobat Document" r:id="rId3" imgW="16457143" imgH="24685714" progId="Acrobat.Document.11">
                  <p:embed/>
                </p:oleObj>
              </mc:Choice>
              <mc:Fallback>
                <p:oleObj name="Acrobat Document" r:id="rId3" imgW="16457143" imgH="24685714" progId="Acrobat.Document.11">
                  <p:embed/>
                  <p:pic>
                    <p:nvPicPr>
                      <p:cNvPr id="0" name="Content Placeholder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799" y="1219200"/>
                        <a:ext cx="3002491" cy="4503737"/>
                      </a:xfrm>
                      <a:prstGeom prst="rect">
                        <a:avLst/>
                      </a:prstGeom>
                      <a:no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9353346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Who is at Risk of Getting HIV?</a:t>
            </a:r>
            <a:endParaRPr lang="en-US" dirty="0"/>
          </a:p>
        </p:txBody>
      </p:sp>
      <p:sp>
        <p:nvSpPr>
          <p:cNvPr id="3" name="Content Placeholder 2"/>
          <p:cNvSpPr>
            <a:spLocks noGrp="1"/>
          </p:cNvSpPr>
          <p:nvPr>
            <p:ph idx="1"/>
          </p:nvPr>
        </p:nvSpPr>
        <p:spPr>
          <a:xfrm>
            <a:off x="457200" y="1143000"/>
            <a:ext cx="8229600" cy="4618037"/>
          </a:xfrm>
        </p:spPr>
        <p:txBody>
          <a:bodyPr/>
          <a:lstStyle/>
          <a:p>
            <a:pPr>
              <a:buFontTx/>
              <a:buChar char="•"/>
            </a:pPr>
            <a:r>
              <a:rPr lang="en-US" dirty="0"/>
              <a:t>Anyone who has sex with or shares needles with a person who has HIV can get HIV</a:t>
            </a:r>
          </a:p>
          <a:p>
            <a:pPr>
              <a:buFontTx/>
              <a:buChar char="•"/>
            </a:pPr>
            <a:endParaRPr lang="en-US" dirty="0"/>
          </a:p>
          <a:p>
            <a:pPr>
              <a:buFontTx/>
              <a:buChar char="•"/>
            </a:pPr>
            <a:r>
              <a:rPr lang="en-US" dirty="0"/>
              <a:t> Officer and Enlisted Sailors and Marines have become infected regardless of their gender, sexual orientation and ethnicity</a:t>
            </a:r>
          </a:p>
          <a:p>
            <a:pPr marL="0" indent="0">
              <a:buNone/>
            </a:pPr>
            <a:endParaRPr lang="en-US" dirty="0"/>
          </a:p>
          <a:p>
            <a:pPr>
              <a:buFontTx/>
              <a:buChar char="•"/>
            </a:pPr>
            <a:r>
              <a:rPr lang="en-US" dirty="0"/>
              <a:t> In the U.S. in recent years, 1 of 5 people who was newly infected with HIV is a woman</a:t>
            </a:r>
          </a:p>
          <a:p>
            <a:endParaRPr lang="en-US" dirty="0"/>
          </a:p>
          <a:p>
            <a:pPr lvl="1">
              <a:spcBef>
                <a:spcPct val="0"/>
              </a:spcBef>
            </a:pPr>
            <a:r>
              <a:rPr lang="en-US" dirty="0"/>
              <a:t>Active duty female Sailors and Marines get HIV, but this happens at lower rates than in the US population</a:t>
            </a:r>
          </a:p>
          <a:p>
            <a:endParaRPr lang="en-US" dirty="0"/>
          </a:p>
        </p:txBody>
      </p:sp>
      <p:sp>
        <p:nvSpPr>
          <p:cNvPr id="4" name="Slide Number Placeholder 3"/>
          <p:cNvSpPr>
            <a:spLocks noGrp="1"/>
          </p:cNvSpPr>
          <p:nvPr>
            <p:ph type="sldNum" sz="quarter" idx="12"/>
          </p:nvPr>
        </p:nvSpPr>
        <p:spPr/>
        <p:txBody>
          <a:bodyPr/>
          <a:lstStyle/>
          <a:p>
            <a:pPr>
              <a:defRPr/>
            </a:pPr>
            <a:fld id="{569D5191-711F-4EF1-9173-62280858F38D}" type="slidenum">
              <a:rPr lang="en-US" smtClean="0"/>
              <a:pPr>
                <a:defRPr/>
              </a:pPr>
              <a:t>9</a:t>
            </a:fld>
            <a:endParaRPr lang="en-US"/>
          </a:p>
        </p:txBody>
      </p:sp>
    </p:spTree>
    <p:extLst>
      <p:ext uri="{BB962C8B-B14F-4D97-AF65-F5344CB8AC3E}">
        <p14:creationId xmlns:p14="http://schemas.microsoft.com/office/powerpoint/2010/main" val="979150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SH_PPT_BUMED">
  <a:themeElements>
    <a:clrScheme name="Repro and Sexual Health">
      <a:dk1>
        <a:sysClr val="windowText" lastClr="000000"/>
      </a:dk1>
      <a:lt1>
        <a:sysClr val="window" lastClr="FFFFFF"/>
      </a:lt1>
      <a:dk2>
        <a:srgbClr val="000000"/>
      </a:dk2>
      <a:lt2>
        <a:srgbClr val="FFFFFF"/>
      </a:lt2>
      <a:accent1>
        <a:srgbClr val="513366"/>
      </a:accent1>
      <a:accent2>
        <a:srgbClr val="005578"/>
      </a:accent2>
      <a:accent3>
        <a:srgbClr val="5F6062"/>
      </a:accent3>
      <a:accent4>
        <a:srgbClr val="EC881D"/>
      </a:accent4>
      <a:accent5>
        <a:srgbClr val="FDB913"/>
      </a:accent5>
      <a:accent6>
        <a:srgbClr val="D71920"/>
      </a:accent6>
      <a:hlink>
        <a:srgbClr val="513366"/>
      </a:hlink>
      <a:folHlink>
        <a:srgbClr val="5F6062"/>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81401879-d9aa-4c6c-821f-799398ce3523">about-us</Category>
    <PublishingExpirationDate xmlns="http://schemas.microsoft.com/sharepoint/v3" xsi:nil="true"/>
    <PublishingStartDate xmlns="http://schemas.microsoft.com/sharepoint/v3" xsi:nil="true"/>
    <_dlc_DocId xmlns="e476992b-94a4-43ef-b35b-7935c738f5d9">HVW2YZZCCH7A-3-5165</_dlc_DocId>
    <_dlc_DocIdUrl xmlns="e476992b-94a4-43ef-b35b-7935c738f5d9">
      <Url>https://admin.med.navy.mil/sites/nmcphc/_layouts/DocIdRedir.aspx?ID=HVW2YZZCCH7A-3-5165</Url>
      <Description>HVW2YZZCCH7A-3-5165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4F31F0-705D-4E28-924B-22FE86F5E33B}"/>
</file>

<file path=customXml/itemProps2.xml><?xml version="1.0" encoding="utf-8"?>
<ds:datastoreItem xmlns:ds="http://schemas.openxmlformats.org/officeDocument/2006/customXml" ds:itemID="{C08E6EF5-002B-45F1-859C-E1DA42580BBB}"/>
</file>

<file path=customXml/itemProps3.xml><?xml version="1.0" encoding="utf-8"?>
<ds:datastoreItem xmlns:ds="http://schemas.openxmlformats.org/officeDocument/2006/customXml" ds:itemID="{C50F830F-1C3F-4F6A-82CF-A5D76F1B7E74}"/>
</file>

<file path=customXml/itemProps4.xml><?xml version="1.0" encoding="utf-8"?>
<ds:datastoreItem xmlns:ds="http://schemas.openxmlformats.org/officeDocument/2006/customXml" ds:itemID="{119AB3C0-6C0D-4D3B-88B4-E1702F889CA8}"/>
</file>

<file path=docProps/app.xml><?xml version="1.0" encoding="utf-8"?>
<Properties xmlns="http://schemas.openxmlformats.org/officeDocument/2006/extended-properties" xmlns:vt="http://schemas.openxmlformats.org/officeDocument/2006/docPropsVTypes">
  <Template>RSH_PPT_BUMED</Template>
  <TotalTime>1092</TotalTime>
  <Words>1397</Words>
  <Application>Microsoft Office PowerPoint</Application>
  <PresentationFormat>On-screen Show (4:3)</PresentationFormat>
  <Paragraphs>206</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ＭＳ Ｐゴシック</vt:lpstr>
      <vt:lpstr>Arial</vt:lpstr>
      <vt:lpstr>Arial Black</vt:lpstr>
      <vt:lpstr>Arial Narrow</vt:lpstr>
      <vt:lpstr>Impact</vt:lpstr>
      <vt:lpstr>Wingdings</vt:lpstr>
      <vt:lpstr>RSH_PPT_BUMED</vt:lpstr>
      <vt:lpstr>Acrobat Document</vt:lpstr>
      <vt:lpstr>Reproductive and Sexual Health</vt:lpstr>
      <vt:lpstr>PowerPoint Presentation</vt:lpstr>
      <vt:lpstr>Overview</vt:lpstr>
      <vt:lpstr>Human Immunodeficiency Virus (HIV)  is the virus that causes  Acquired Immune Deficiency Syndrome (AIDS) </vt:lpstr>
      <vt:lpstr>Who is at Risk of Getting HIV? </vt:lpstr>
      <vt:lpstr>PowerPoint Presentation</vt:lpstr>
      <vt:lpstr>Who is at Risk of Getting HIV?</vt:lpstr>
      <vt:lpstr>Who is at Risk of Getting HIV? </vt:lpstr>
      <vt:lpstr>Who is at Risk of Getting HIV?</vt:lpstr>
      <vt:lpstr>Who is at Risk of Getting HIV?</vt:lpstr>
      <vt:lpstr>PowerPoint Presentation</vt:lpstr>
      <vt:lpstr>How Is HIV Transmitted? </vt:lpstr>
      <vt:lpstr>How Is HIV Transmitted?</vt:lpstr>
      <vt:lpstr>How Risky for HIV?</vt:lpstr>
      <vt:lpstr>How Is HIV Transmitted?</vt:lpstr>
      <vt:lpstr>How Might HIV Affect My Life? </vt:lpstr>
      <vt:lpstr>How Might HIV Affect My Life?</vt:lpstr>
      <vt:lpstr>How Will HIV Affect My Life? </vt:lpstr>
      <vt:lpstr>How Can I Avoid Getting HIV? </vt:lpstr>
      <vt:lpstr>How Can I Avoid Getting HIV? </vt:lpstr>
      <vt:lpstr>How Can I Reduce My Risk of Getting HIV?  </vt:lpstr>
      <vt:lpstr>How Can I Reduce My Risk of Getting HIV? </vt:lpstr>
      <vt:lpstr>How Can I Reduce My Risk of Getting HIV? </vt:lpstr>
      <vt:lpstr>About PEP</vt:lpstr>
      <vt:lpstr>About PrEP</vt:lpstr>
      <vt:lpstr>Review of Risk Reduction Options</vt:lpstr>
      <vt:lpstr>Summary</vt:lpstr>
      <vt:lpstr>PowerPoint Presentation</vt:lpstr>
    </vt:vector>
  </TitlesOfParts>
  <Company>U S NAVY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mrmacdonald</dc:creator>
  <cp:lastModifiedBy>MacDonald, Michael R. (CIV)</cp:lastModifiedBy>
  <cp:revision>326</cp:revision>
  <dcterms:created xsi:type="dcterms:W3CDTF">2005-11-10T11:38:42Z</dcterms:created>
  <dcterms:modified xsi:type="dcterms:W3CDTF">2019-04-02T11:07:34Z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6db2a3b0-e87e-4178-ac4a-873f5f24cfc2</vt:lpwstr>
  </property>
  <property fmtid="{D5CDD505-2E9C-101B-9397-08002B2CF9AE}" pid="3" name="ContentTypeId">
    <vt:lpwstr>0x0101007B11A16791065F4A8DA2A8226EDB565E</vt:lpwstr>
  </property>
</Properties>
</file>